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4"/>
    <p:sldMasterId id="2147483648" r:id="rId5"/>
    <p:sldMasterId id="2147483727" r:id="rId6"/>
  </p:sldMasterIdLst>
  <p:notesMasterIdLst>
    <p:notesMasterId r:id="rId23"/>
  </p:notesMasterIdLst>
  <p:handoutMasterIdLst>
    <p:handoutMasterId r:id="rId24"/>
  </p:handoutMasterIdLst>
  <p:sldIdLst>
    <p:sldId id="342" r:id="rId7"/>
    <p:sldId id="752" r:id="rId8"/>
    <p:sldId id="256" r:id="rId9"/>
    <p:sldId id="748" r:id="rId10"/>
    <p:sldId id="749" r:id="rId11"/>
    <p:sldId id="750" r:id="rId12"/>
    <p:sldId id="257" r:id="rId13"/>
    <p:sldId id="754" r:id="rId14"/>
    <p:sldId id="755" r:id="rId15"/>
    <p:sldId id="756" r:id="rId16"/>
    <p:sldId id="757" r:id="rId17"/>
    <p:sldId id="753" r:id="rId18"/>
    <p:sldId id="758" r:id="rId19"/>
    <p:sldId id="759" r:id="rId20"/>
    <p:sldId id="760" r:id="rId21"/>
    <p:sldId id="761" r:id="rId22"/>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9E2"/>
    <a:srgbClr val="CEDC00"/>
    <a:srgbClr val="1C57A5"/>
    <a:srgbClr val="FDD6AF"/>
    <a:srgbClr val="FFC000"/>
    <a:srgbClr val="D6DEC9"/>
    <a:srgbClr val="469478"/>
    <a:srgbClr val="FFFFFF"/>
    <a:srgbClr val="AC75D5"/>
    <a:srgbClr val="A5A5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8" y="62"/>
      </p:cViewPr>
      <p:guideLst>
        <p:guide pos="3840"/>
        <p:guide orient="horz"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Duncan Brown" userId="a7c6cf23-fdb9-46de-a2bf-9046ed80311a" providerId="ADAL" clId="{6212F2DF-0991-4B05-8F25-5D08841FB1DE}"/>
    <pc:docChg chg="custSel modSld">
      <pc:chgData name="Dr Duncan Brown" userId="a7c6cf23-fdb9-46de-a2bf-9046ed80311a" providerId="ADAL" clId="{6212F2DF-0991-4B05-8F25-5D08841FB1DE}" dt="2025-12-17T12:02:54.761" v="148" actId="790"/>
      <pc:docMkLst>
        <pc:docMk/>
      </pc:docMkLst>
      <pc:sldChg chg="modSp mod">
        <pc:chgData name="Dr Duncan Brown" userId="a7c6cf23-fdb9-46de-a2bf-9046ed80311a" providerId="ADAL" clId="{6212F2DF-0991-4B05-8F25-5D08841FB1DE}" dt="2025-12-17T11:35:41.626" v="48" actId="20577"/>
        <pc:sldMkLst>
          <pc:docMk/>
          <pc:sldMk cId="1579177075" sldId="748"/>
        </pc:sldMkLst>
        <pc:spChg chg="mod">
          <ac:chgData name="Dr Duncan Brown" userId="a7c6cf23-fdb9-46de-a2bf-9046ed80311a" providerId="ADAL" clId="{6212F2DF-0991-4B05-8F25-5D08841FB1DE}" dt="2025-12-17T11:35:41.626" v="48" actId="20577"/>
          <ac:spMkLst>
            <pc:docMk/>
            <pc:sldMk cId="1579177075" sldId="748"/>
            <ac:spMk id="2" creationId="{3400B18A-BD21-9BBE-5781-BEFAE31B6D2B}"/>
          </ac:spMkLst>
        </pc:spChg>
        <pc:spChg chg="mod">
          <ac:chgData name="Dr Duncan Brown" userId="a7c6cf23-fdb9-46de-a2bf-9046ed80311a" providerId="ADAL" clId="{6212F2DF-0991-4B05-8F25-5D08841FB1DE}" dt="2025-12-17T11:31:19.612" v="30" actId="20577"/>
          <ac:spMkLst>
            <pc:docMk/>
            <pc:sldMk cId="1579177075" sldId="748"/>
            <ac:spMk id="3" creationId="{8AC1ED58-E7CE-3A86-C08B-95BF5A5A3D75}"/>
          </ac:spMkLst>
        </pc:spChg>
      </pc:sldChg>
      <pc:sldChg chg="modSp mod">
        <pc:chgData name="Dr Duncan Brown" userId="a7c6cf23-fdb9-46de-a2bf-9046ed80311a" providerId="ADAL" clId="{6212F2DF-0991-4B05-8F25-5D08841FB1DE}" dt="2025-12-17T11:35:37.735" v="47" actId="20577"/>
        <pc:sldMkLst>
          <pc:docMk/>
          <pc:sldMk cId="2434489838" sldId="749"/>
        </pc:sldMkLst>
        <pc:spChg chg="mod">
          <ac:chgData name="Dr Duncan Brown" userId="a7c6cf23-fdb9-46de-a2bf-9046ed80311a" providerId="ADAL" clId="{6212F2DF-0991-4B05-8F25-5D08841FB1DE}" dt="2025-12-17T11:35:37.735" v="47" actId="20577"/>
          <ac:spMkLst>
            <pc:docMk/>
            <pc:sldMk cId="2434489838" sldId="749"/>
            <ac:spMk id="2" creationId="{AB25BD81-1204-7FB6-3A47-E33A6D8DACC5}"/>
          </ac:spMkLst>
        </pc:spChg>
        <pc:spChg chg="mod">
          <ac:chgData name="Dr Duncan Brown" userId="a7c6cf23-fdb9-46de-a2bf-9046ed80311a" providerId="ADAL" clId="{6212F2DF-0991-4B05-8F25-5D08841FB1DE}" dt="2025-12-17T11:31:50.847" v="36" actId="20577"/>
          <ac:spMkLst>
            <pc:docMk/>
            <pc:sldMk cId="2434489838" sldId="749"/>
            <ac:spMk id="3" creationId="{0F4ED1EE-263C-334F-4CBE-E3FDF556F53D}"/>
          </ac:spMkLst>
        </pc:spChg>
      </pc:sldChg>
      <pc:sldChg chg="modSp mod">
        <pc:chgData name="Dr Duncan Brown" userId="a7c6cf23-fdb9-46de-a2bf-9046ed80311a" providerId="ADAL" clId="{6212F2DF-0991-4B05-8F25-5D08841FB1DE}" dt="2025-12-17T11:35:45.688" v="49" actId="20577"/>
        <pc:sldMkLst>
          <pc:docMk/>
          <pc:sldMk cId="2751493138" sldId="750"/>
        </pc:sldMkLst>
        <pc:spChg chg="mod">
          <ac:chgData name="Dr Duncan Brown" userId="a7c6cf23-fdb9-46de-a2bf-9046ed80311a" providerId="ADAL" clId="{6212F2DF-0991-4B05-8F25-5D08841FB1DE}" dt="2025-12-17T11:35:45.688" v="49" actId="20577"/>
          <ac:spMkLst>
            <pc:docMk/>
            <pc:sldMk cId="2751493138" sldId="750"/>
            <ac:spMk id="2" creationId="{FF0EC216-F945-D2A3-A272-24F76F040A8B}"/>
          </ac:spMkLst>
        </pc:spChg>
        <pc:spChg chg="mod">
          <ac:chgData name="Dr Duncan Brown" userId="a7c6cf23-fdb9-46de-a2bf-9046ed80311a" providerId="ADAL" clId="{6212F2DF-0991-4B05-8F25-5D08841FB1DE}" dt="2025-12-17T11:34:18.635" v="46" actId="20577"/>
          <ac:spMkLst>
            <pc:docMk/>
            <pc:sldMk cId="2751493138" sldId="750"/>
            <ac:spMk id="3" creationId="{DC893DF4-3D68-D957-272C-2D112295C7C9}"/>
          </ac:spMkLst>
        </pc:spChg>
      </pc:sldChg>
      <pc:sldChg chg="modSp mod">
        <pc:chgData name="Dr Duncan Brown" userId="a7c6cf23-fdb9-46de-a2bf-9046ed80311a" providerId="ADAL" clId="{6212F2DF-0991-4B05-8F25-5D08841FB1DE}" dt="2025-12-17T09:14:55.988" v="15" actId="20577"/>
        <pc:sldMkLst>
          <pc:docMk/>
          <pc:sldMk cId="1166980849" sldId="752"/>
        </pc:sldMkLst>
        <pc:spChg chg="mod">
          <ac:chgData name="Dr Duncan Brown" userId="a7c6cf23-fdb9-46de-a2bf-9046ed80311a" providerId="ADAL" clId="{6212F2DF-0991-4B05-8F25-5D08841FB1DE}" dt="2025-12-17T09:14:55.988" v="15" actId="20577"/>
          <ac:spMkLst>
            <pc:docMk/>
            <pc:sldMk cId="1166980849" sldId="752"/>
            <ac:spMk id="3" creationId="{CA0559F5-435F-CBA7-A4CC-8617BB848E4D}"/>
          </ac:spMkLst>
        </pc:spChg>
      </pc:sldChg>
      <pc:sldChg chg="modSp mod">
        <pc:chgData name="Dr Duncan Brown" userId="a7c6cf23-fdb9-46de-a2bf-9046ed80311a" providerId="ADAL" clId="{6212F2DF-0991-4B05-8F25-5D08841FB1DE}" dt="2025-12-17T11:37:03.639" v="57" actId="20577"/>
        <pc:sldMkLst>
          <pc:docMk/>
          <pc:sldMk cId="2516522426" sldId="754"/>
        </pc:sldMkLst>
        <pc:spChg chg="mod">
          <ac:chgData name="Dr Duncan Brown" userId="a7c6cf23-fdb9-46de-a2bf-9046ed80311a" providerId="ADAL" clId="{6212F2DF-0991-4B05-8F25-5D08841FB1DE}" dt="2025-12-17T11:37:03.639" v="57" actId="20577"/>
          <ac:spMkLst>
            <pc:docMk/>
            <pc:sldMk cId="2516522426" sldId="754"/>
            <ac:spMk id="3" creationId="{B8865504-8E7D-475B-0FC6-25210D559DE2}"/>
          </ac:spMkLst>
        </pc:spChg>
      </pc:sldChg>
      <pc:sldChg chg="modSp mod">
        <pc:chgData name="Dr Duncan Brown" userId="a7c6cf23-fdb9-46de-a2bf-9046ed80311a" providerId="ADAL" clId="{6212F2DF-0991-4B05-8F25-5D08841FB1DE}" dt="2025-12-17T11:38:22.317" v="73" actId="20577"/>
        <pc:sldMkLst>
          <pc:docMk/>
          <pc:sldMk cId="1618798980" sldId="755"/>
        </pc:sldMkLst>
        <pc:spChg chg="mod">
          <ac:chgData name="Dr Duncan Brown" userId="a7c6cf23-fdb9-46de-a2bf-9046ed80311a" providerId="ADAL" clId="{6212F2DF-0991-4B05-8F25-5D08841FB1DE}" dt="2025-12-17T11:38:22.317" v="73" actId="20577"/>
          <ac:spMkLst>
            <pc:docMk/>
            <pc:sldMk cId="1618798980" sldId="755"/>
            <ac:spMk id="3" creationId="{E5EF45A4-0682-7C20-BC13-DF7260DD9F33}"/>
          </ac:spMkLst>
        </pc:spChg>
      </pc:sldChg>
      <pc:sldChg chg="modSp mod">
        <pc:chgData name="Dr Duncan Brown" userId="a7c6cf23-fdb9-46de-a2bf-9046ed80311a" providerId="ADAL" clId="{6212F2DF-0991-4B05-8F25-5D08841FB1DE}" dt="2025-12-17T12:02:54.761" v="148" actId="790"/>
        <pc:sldMkLst>
          <pc:docMk/>
          <pc:sldMk cId="4293301253" sldId="756"/>
        </pc:sldMkLst>
        <pc:spChg chg="mod">
          <ac:chgData name="Dr Duncan Brown" userId="a7c6cf23-fdb9-46de-a2bf-9046ed80311a" providerId="ADAL" clId="{6212F2DF-0991-4B05-8F25-5D08841FB1DE}" dt="2025-12-17T11:39:03.135" v="82" actId="20577"/>
          <ac:spMkLst>
            <pc:docMk/>
            <pc:sldMk cId="4293301253" sldId="756"/>
            <ac:spMk id="2" creationId="{189F0778-DDE0-5568-F9FB-3744226EEB41}"/>
          </ac:spMkLst>
        </pc:spChg>
        <pc:spChg chg="mod">
          <ac:chgData name="Dr Duncan Brown" userId="a7c6cf23-fdb9-46de-a2bf-9046ed80311a" providerId="ADAL" clId="{6212F2DF-0991-4B05-8F25-5D08841FB1DE}" dt="2025-12-17T12:02:54.761" v="148" actId="790"/>
          <ac:spMkLst>
            <pc:docMk/>
            <pc:sldMk cId="4293301253" sldId="756"/>
            <ac:spMk id="3" creationId="{3494FCC1-1D17-F262-1154-1E0DE7D2C6C8}"/>
          </ac:spMkLst>
        </pc:spChg>
      </pc:sldChg>
      <pc:sldChg chg="modSp mod">
        <pc:chgData name="Dr Duncan Brown" userId="a7c6cf23-fdb9-46de-a2bf-9046ed80311a" providerId="ADAL" clId="{6212F2DF-0991-4B05-8F25-5D08841FB1DE}" dt="2025-12-17T11:48:41.295" v="137" actId="2"/>
        <pc:sldMkLst>
          <pc:docMk/>
          <pc:sldMk cId="234052430" sldId="757"/>
        </pc:sldMkLst>
        <pc:spChg chg="mod">
          <ac:chgData name="Dr Duncan Brown" userId="a7c6cf23-fdb9-46de-a2bf-9046ed80311a" providerId="ADAL" clId="{6212F2DF-0991-4B05-8F25-5D08841FB1DE}" dt="2025-12-17T11:48:41.295" v="137" actId="2"/>
          <ac:spMkLst>
            <pc:docMk/>
            <pc:sldMk cId="234052430" sldId="757"/>
            <ac:spMk id="3" creationId="{B8549F63-72C5-F738-3DDE-897D27EB83E3}"/>
          </ac:spMkLst>
        </pc:spChg>
      </pc:sldChg>
      <pc:sldChg chg="modSp mod">
        <pc:chgData name="Dr Duncan Brown" userId="a7c6cf23-fdb9-46de-a2bf-9046ed80311a" providerId="ADAL" clId="{6212F2DF-0991-4B05-8F25-5D08841FB1DE}" dt="2025-12-17T11:44:06.502" v="106" actId="20577"/>
        <pc:sldMkLst>
          <pc:docMk/>
          <pc:sldMk cId="3463961872" sldId="758"/>
        </pc:sldMkLst>
        <pc:spChg chg="mod">
          <ac:chgData name="Dr Duncan Brown" userId="a7c6cf23-fdb9-46de-a2bf-9046ed80311a" providerId="ADAL" clId="{6212F2DF-0991-4B05-8F25-5D08841FB1DE}" dt="2025-12-17T11:44:06.502" v="106" actId="20577"/>
          <ac:spMkLst>
            <pc:docMk/>
            <pc:sldMk cId="3463961872" sldId="758"/>
            <ac:spMk id="3" creationId="{FCE28C2B-5DBB-6DA0-49C2-4194E5E4FB08}"/>
          </ac:spMkLst>
        </pc:spChg>
      </pc:sldChg>
      <pc:sldChg chg="modSp mod">
        <pc:chgData name="Dr Duncan Brown" userId="a7c6cf23-fdb9-46de-a2bf-9046ed80311a" providerId="ADAL" clId="{6212F2DF-0991-4B05-8F25-5D08841FB1DE}" dt="2025-12-17T11:45:36.697" v="119" actId="20577"/>
        <pc:sldMkLst>
          <pc:docMk/>
          <pc:sldMk cId="1162774494" sldId="759"/>
        </pc:sldMkLst>
        <pc:spChg chg="mod">
          <ac:chgData name="Dr Duncan Brown" userId="a7c6cf23-fdb9-46de-a2bf-9046ed80311a" providerId="ADAL" clId="{6212F2DF-0991-4B05-8F25-5D08841FB1DE}" dt="2025-12-17T11:44:25.602" v="108" actId="20577"/>
          <ac:spMkLst>
            <pc:docMk/>
            <pc:sldMk cId="1162774494" sldId="759"/>
            <ac:spMk id="2" creationId="{0CF3577B-BA15-0074-7F1E-C4653A24AC4F}"/>
          </ac:spMkLst>
        </pc:spChg>
        <pc:spChg chg="mod">
          <ac:chgData name="Dr Duncan Brown" userId="a7c6cf23-fdb9-46de-a2bf-9046ed80311a" providerId="ADAL" clId="{6212F2DF-0991-4B05-8F25-5D08841FB1DE}" dt="2025-12-17T11:45:36.697" v="119" actId="20577"/>
          <ac:spMkLst>
            <pc:docMk/>
            <pc:sldMk cId="1162774494" sldId="759"/>
            <ac:spMk id="3" creationId="{EBB8AEED-B266-65D4-1766-5EF5CAF90752}"/>
          </ac:spMkLst>
        </pc:spChg>
      </pc:sldChg>
      <pc:sldChg chg="modSp mod">
        <pc:chgData name="Dr Duncan Brown" userId="a7c6cf23-fdb9-46de-a2bf-9046ed80311a" providerId="ADAL" clId="{6212F2DF-0991-4B05-8F25-5D08841FB1DE}" dt="2025-12-17T11:46:43.025" v="123" actId="20577"/>
        <pc:sldMkLst>
          <pc:docMk/>
          <pc:sldMk cId="280863194" sldId="760"/>
        </pc:sldMkLst>
        <pc:spChg chg="mod">
          <ac:chgData name="Dr Duncan Brown" userId="a7c6cf23-fdb9-46de-a2bf-9046ed80311a" providerId="ADAL" clId="{6212F2DF-0991-4B05-8F25-5D08841FB1DE}" dt="2025-12-17T11:45:52.816" v="120" actId="20577"/>
          <ac:spMkLst>
            <pc:docMk/>
            <pc:sldMk cId="280863194" sldId="760"/>
            <ac:spMk id="2" creationId="{66C8CCDB-80D2-B077-B62E-FF1B2A8E1CD0}"/>
          </ac:spMkLst>
        </pc:spChg>
        <pc:spChg chg="mod">
          <ac:chgData name="Dr Duncan Brown" userId="a7c6cf23-fdb9-46de-a2bf-9046ed80311a" providerId="ADAL" clId="{6212F2DF-0991-4B05-8F25-5D08841FB1DE}" dt="2025-12-17T11:46:43.025" v="123" actId="20577"/>
          <ac:spMkLst>
            <pc:docMk/>
            <pc:sldMk cId="280863194" sldId="760"/>
            <ac:spMk id="3" creationId="{690E1DB8-1F5B-4552-122B-A6B7D226CE6E}"/>
          </ac:spMkLst>
        </pc:spChg>
      </pc:sldChg>
      <pc:sldChg chg="modSp mod">
        <pc:chgData name="Dr Duncan Brown" userId="a7c6cf23-fdb9-46de-a2bf-9046ed80311a" providerId="ADAL" clId="{6212F2DF-0991-4B05-8F25-5D08841FB1DE}" dt="2025-12-17T11:48:14.501" v="136" actId="20577"/>
        <pc:sldMkLst>
          <pc:docMk/>
          <pc:sldMk cId="402571273" sldId="761"/>
        </pc:sldMkLst>
        <pc:spChg chg="mod">
          <ac:chgData name="Dr Duncan Brown" userId="a7c6cf23-fdb9-46de-a2bf-9046ed80311a" providerId="ADAL" clId="{6212F2DF-0991-4B05-8F25-5D08841FB1DE}" dt="2025-12-17T11:47:00.313" v="124" actId="20577"/>
          <ac:spMkLst>
            <pc:docMk/>
            <pc:sldMk cId="402571273" sldId="761"/>
            <ac:spMk id="2" creationId="{5FA2CF5D-B149-37E6-9EE4-5D8B0F0DEFE7}"/>
          </ac:spMkLst>
        </pc:spChg>
        <pc:spChg chg="mod">
          <ac:chgData name="Dr Duncan Brown" userId="a7c6cf23-fdb9-46de-a2bf-9046ed80311a" providerId="ADAL" clId="{6212F2DF-0991-4B05-8F25-5D08841FB1DE}" dt="2025-12-17T11:48:14.501" v="136" actId="20577"/>
          <ac:spMkLst>
            <pc:docMk/>
            <pc:sldMk cId="402571273" sldId="761"/>
            <ac:spMk id="3" creationId="{E62FE626-4E30-893A-18B6-54104F8BACC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DDBF6F05-3F3E-2048-BC3F-63605A1D392D}" type="datetimeFigureOut">
              <a:rPr lang="en-US" smtClean="0"/>
              <a:t>12/17/2025</a:t>
            </a:fld>
            <a:endParaRPr lang="en-US" dirty="0"/>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3D2A7324-FE81-FB44-993A-39FC0F643645}" type="slidenum">
              <a:rPr lang="en-US" smtClean="0"/>
              <a:t>‹#›</a:t>
            </a:fld>
            <a:endParaRPr lang="en-US" dirty="0"/>
          </a:p>
        </p:txBody>
      </p:sp>
    </p:spTree>
    <p:extLst>
      <p:ext uri="{BB962C8B-B14F-4D97-AF65-F5344CB8AC3E}">
        <p14:creationId xmlns:p14="http://schemas.microsoft.com/office/powerpoint/2010/main" val="7751780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5DEF3A15-AFE2-EF49-9E7E-F79D0D5E526E}" type="datetimeFigureOut">
              <a:rPr lang="en-US" smtClean="0"/>
              <a:t>12/17/2025</a:t>
            </a:fld>
            <a:endParaRPr lang="en-US" dirty="0"/>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7EF98CE7-D7A0-7847-90FC-3890BB83CCAA}" type="slidenum">
              <a:rPr lang="en-US" smtClean="0"/>
              <a:t>‹#›</a:t>
            </a:fld>
            <a:endParaRPr lang="en-US" dirty="0"/>
          </a:p>
        </p:txBody>
      </p:sp>
    </p:spTree>
    <p:extLst>
      <p:ext uri="{BB962C8B-B14F-4D97-AF65-F5344CB8AC3E}">
        <p14:creationId xmlns:p14="http://schemas.microsoft.com/office/powerpoint/2010/main" val="1885395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800" dirty="0">
                <a:effectLst/>
                <a:latin typeface="Aptos" panose="020B0004020202020204" pitchFamily="34" charset="0"/>
                <a:ea typeface="Aptos" panose="020B0004020202020204" pitchFamily="34" charset="0"/>
                <a:cs typeface="Aptos" panose="020B0004020202020204" pitchFamily="34" charset="0"/>
              </a:rPr>
              <a:t>Giorgos</a:t>
            </a:r>
          </a:p>
          <a:p>
            <a:endParaRPr lang="en-GB" dirty="0"/>
          </a:p>
        </p:txBody>
      </p:sp>
      <p:sp>
        <p:nvSpPr>
          <p:cNvPr id="4" name="Slide Number Placeholder 3"/>
          <p:cNvSpPr>
            <a:spLocks noGrp="1"/>
          </p:cNvSpPr>
          <p:nvPr>
            <p:ph type="sldNum" sz="quarter" idx="5"/>
          </p:nvPr>
        </p:nvSpPr>
        <p:spPr/>
        <p:txBody>
          <a:bodyPr/>
          <a:lstStyle/>
          <a:p>
            <a:fld id="{7EF98CE7-D7A0-7847-90FC-3890BB83CCAA}" type="slidenum">
              <a:rPr lang="en-US" smtClean="0"/>
              <a:t>1</a:t>
            </a:fld>
            <a:endParaRPr lang="en-US" dirty="0"/>
          </a:p>
        </p:txBody>
      </p:sp>
    </p:spTree>
    <p:extLst>
      <p:ext uri="{BB962C8B-B14F-4D97-AF65-F5344CB8AC3E}">
        <p14:creationId xmlns:p14="http://schemas.microsoft.com/office/powerpoint/2010/main" val="18619464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Picture Placeholder 8"/>
          <p:cNvSpPr>
            <a:spLocks noGrp="1"/>
          </p:cNvSpPr>
          <p:nvPr>
            <p:ph type="pic" sz="quarter" idx="12"/>
          </p:nvPr>
        </p:nvSpPr>
        <p:spPr>
          <a:xfrm>
            <a:off x="5118965" y="0"/>
            <a:ext cx="7073035" cy="6857999"/>
          </a:xfrm>
          <a:prstGeom prst="rect">
            <a:avLst/>
          </a:prstGeom>
          <a:noFill/>
          <a:ln>
            <a:noFill/>
          </a:ln>
        </p:spPr>
        <p:txBody>
          <a:bodyPr wrap="square" anchor="ctr">
            <a:noAutofit/>
          </a:bodyPr>
          <a:lstStyle>
            <a:lvl1pPr algn="ctr">
              <a:defRPr sz="1200">
                <a:solidFill>
                  <a:schemeClr val="tx1"/>
                </a:solidFill>
              </a:defRPr>
            </a:lvl1pPr>
          </a:lstStyle>
          <a:p>
            <a:endParaRPr lang="en-US" dirty="0"/>
          </a:p>
        </p:txBody>
      </p:sp>
      <p:pic>
        <p:nvPicPr>
          <p:cNvPr id="7" name="Picture 6">
            <a:extLst>
              <a:ext uri="{FF2B5EF4-FFF2-40B4-BE49-F238E27FC236}">
                <a16:creationId xmlns:a16="http://schemas.microsoft.com/office/drawing/2014/main" id="{69BC3183-1125-6245-A950-87D5FBAEC975}"/>
              </a:ext>
            </a:extLst>
          </p:cNvPr>
          <p:cNvPicPr>
            <a:picLocks noChangeAspect="1"/>
          </p:cNvPicPr>
          <p:nvPr userDrawn="1"/>
        </p:nvPicPr>
        <p:blipFill>
          <a:blip r:embed="rId2"/>
          <a:stretch>
            <a:fillRect/>
          </a:stretch>
        </p:blipFill>
        <p:spPr>
          <a:xfrm>
            <a:off x="-136910" y="236027"/>
            <a:ext cx="3810000" cy="1905000"/>
          </a:xfrm>
          <a:prstGeom prst="rect">
            <a:avLst/>
          </a:prstGeom>
        </p:spPr>
      </p:pic>
    </p:spTree>
    <p:extLst>
      <p:ext uri="{BB962C8B-B14F-4D97-AF65-F5344CB8AC3E}">
        <p14:creationId xmlns:p14="http://schemas.microsoft.com/office/powerpoint/2010/main" val="205300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0" name="Title 9"/>
          <p:cNvSpPr>
            <a:spLocks noGrp="1"/>
          </p:cNvSpPr>
          <p:nvPr>
            <p:ph type="title"/>
          </p:nvPr>
        </p:nvSpPr>
        <p:spPr>
          <a:xfrm>
            <a:off x="1724526" y="402994"/>
            <a:ext cx="3891083" cy="2358197"/>
          </a:xfrm>
        </p:spPr>
        <p:txBody>
          <a:bodyPr anchor="t">
            <a:normAutofit/>
          </a:bodyPr>
          <a:lstStyle>
            <a:lvl1pPr>
              <a:defRPr sz="3400" b="1" i="0">
                <a:latin typeface="Source Sans Pro" charset="0"/>
                <a:ea typeface="Source Sans Pro" charset="0"/>
                <a:cs typeface="Source Sans Pro" charset="0"/>
              </a:defRPr>
            </a:lvl1pPr>
          </a:lstStyle>
          <a:p>
            <a:r>
              <a:rPr lang="en-US"/>
              <a:t>Click to edit Master title style</a:t>
            </a:r>
          </a:p>
        </p:txBody>
      </p:sp>
      <p:sp>
        <p:nvSpPr>
          <p:cNvPr id="20" name="Slide Number Placeholder 5"/>
          <p:cNvSpPr txBox="1">
            <a:spLocks/>
          </p:cNvSpPr>
          <p:nvPr userDrawn="1"/>
        </p:nvSpPr>
        <p:spPr>
          <a:xfrm>
            <a:off x="11386269" y="235611"/>
            <a:ext cx="647753"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i="0" smtClean="0">
                <a:solidFill>
                  <a:schemeClr val="tx1"/>
                </a:solidFill>
                <a:latin typeface="Source Sans Pro" charset="0"/>
                <a:ea typeface="Source Sans Pro" charset="0"/>
                <a:cs typeface="Source Sans Pro" charset="0"/>
              </a:rPr>
              <a:pPr algn="ctr"/>
              <a:t>‹#›</a:t>
            </a:fld>
            <a:endParaRPr lang="en-US" sz="1200" b="1" i="0" dirty="0">
              <a:solidFill>
                <a:schemeClr val="tx1"/>
              </a:solidFill>
              <a:latin typeface="Source Sans Pro" charset="0"/>
              <a:ea typeface="Source Sans Pro" charset="0"/>
              <a:cs typeface="Source Sans Pro" charset="0"/>
            </a:endParaRPr>
          </a:p>
        </p:txBody>
      </p:sp>
    </p:spTree>
    <p:extLst>
      <p:ext uri="{BB962C8B-B14F-4D97-AF65-F5344CB8AC3E}">
        <p14:creationId xmlns:p14="http://schemas.microsoft.com/office/powerpoint/2010/main" val="370531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3" name="Picture Placeholder 12"/>
          <p:cNvSpPr>
            <a:spLocks noGrp="1"/>
          </p:cNvSpPr>
          <p:nvPr>
            <p:ph type="pic" sz="quarter" idx="12"/>
          </p:nvPr>
        </p:nvSpPr>
        <p:spPr>
          <a:xfrm>
            <a:off x="2752960" y="461730"/>
            <a:ext cx="5576964" cy="5554463"/>
          </a:xfrm>
          <a:custGeom>
            <a:avLst/>
            <a:gdLst>
              <a:gd name="connsiteX0" fmla="*/ 3183594 w 5576964"/>
              <a:gd name="connsiteY0" fmla="*/ 449 h 5554463"/>
              <a:gd name="connsiteX1" fmla="*/ 3319849 w 5576964"/>
              <a:gd name="connsiteY1" fmla="*/ 5409 h 5554463"/>
              <a:gd name="connsiteX2" fmla="*/ 4283944 w 5576964"/>
              <a:gd name="connsiteY2" fmla="*/ 502366 h 5554463"/>
              <a:gd name="connsiteX3" fmla="*/ 5267918 w 5576964"/>
              <a:gd name="connsiteY3" fmla="*/ 999322 h 5554463"/>
              <a:gd name="connsiteX4" fmla="*/ 5566092 w 5576964"/>
              <a:gd name="connsiteY4" fmla="*/ 2211896 h 5554463"/>
              <a:gd name="connsiteX5" fmla="*/ 5426944 w 5576964"/>
              <a:gd name="connsiteY5" fmla="*/ 3782279 h 5554463"/>
              <a:gd name="connsiteX6" fmla="*/ 4651692 w 5576964"/>
              <a:gd name="connsiteY6" fmla="*/ 4458140 h 5554463"/>
              <a:gd name="connsiteX7" fmla="*/ 3866501 w 5576964"/>
              <a:gd name="connsiteY7" fmla="*/ 4895461 h 5554463"/>
              <a:gd name="connsiteX8" fmla="*/ 3011736 w 5576964"/>
              <a:gd name="connsiteY8" fmla="*/ 5551444 h 5554463"/>
              <a:gd name="connsiteX9" fmla="*/ 1610318 w 5576964"/>
              <a:gd name="connsiteY9" fmla="*/ 5094244 h 5554463"/>
              <a:gd name="connsiteX10" fmla="*/ 328170 w 5576964"/>
              <a:gd name="connsiteY10" fmla="*/ 4080453 h 5554463"/>
              <a:gd name="connsiteX11" fmla="*/ 179 w 5576964"/>
              <a:gd name="connsiteY11" fmla="*/ 3335018 h 5554463"/>
              <a:gd name="connsiteX12" fmla="*/ 288414 w 5576964"/>
              <a:gd name="connsiteY12" fmla="*/ 2559766 h 5554463"/>
              <a:gd name="connsiteX13" fmla="*/ 695918 w 5576964"/>
              <a:gd name="connsiteY13" fmla="*/ 1526096 h 5554463"/>
              <a:gd name="connsiteX14" fmla="*/ 1192875 w 5576964"/>
              <a:gd name="connsiteY14" fmla="*/ 880053 h 5554463"/>
              <a:gd name="connsiteX15" fmla="*/ 2156970 w 5576964"/>
              <a:gd name="connsiteY15" fmla="*/ 283705 h 5554463"/>
              <a:gd name="connsiteX16" fmla="*/ 3183594 w 5576964"/>
              <a:gd name="connsiteY16" fmla="*/ 449 h 555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576964" h="5554463">
                <a:moveTo>
                  <a:pt x="3183594" y="449"/>
                </a:moveTo>
                <a:cubicBezTo>
                  <a:pt x="3230397" y="-855"/>
                  <a:pt x="3275951" y="647"/>
                  <a:pt x="3319849" y="5409"/>
                </a:cubicBezTo>
                <a:cubicBezTo>
                  <a:pt x="3671032" y="43509"/>
                  <a:pt x="3959266" y="336714"/>
                  <a:pt x="4283944" y="502366"/>
                </a:cubicBezTo>
                <a:cubicBezTo>
                  <a:pt x="4283944" y="502366"/>
                  <a:pt x="5054227" y="714400"/>
                  <a:pt x="5267918" y="999322"/>
                </a:cubicBezTo>
                <a:cubicBezTo>
                  <a:pt x="5481609" y="1284244"/>
                  <a:pt x="5539588" y="1748070"/>
                  <a:pt x="5566092" y="2211896"/>
                </a:cubicBezTo>
                <a:cubicBezTo>
                  <a:pt x="5592596" y="2675722"/>
                  <a:pt x="5579344" y="3407905"/>
                  <a:pt x="5426944" y="3782279"/>
                </a:cubicBezTo>
                <a:cubicBezTo>
                  <a:pt x="5274544" y="4156653"/>
                  <a:pt x="4911766" y="4272610"/>
                  <a:pt x="4651692" y="4458140"/>
                </a:cubicBezTo>
                <a:cubicBezTo>
                  <a:pt x="4391618" y="4643670"/>
                  <a:pt x="4139827" y="4713244"/>
                  <a:pt x="3866501" y="4895461"/>
                </a:cubicBezTo>
                <a:cubicBezTo>
                  <a:pt x="3593175" y="5077678"/>
                  <a:pt x="3387766" y="5518314"/>
                  <a:pt x="3011736" y="5551444"/>
                </a:cubicBezTo>
                <a:cubicBezTo>
                  <a:pt x="2635706" y="5584574"/>
                  <a:pt x="2057579" y="5339409"/>
                  <a:pt x="1610318" y="5094244"/>
                </a:cubicBezTo>
                <a:cubicBezTo>
                  <a:pt x="1163057" y="4849079"/>
                  <a:pt x="596526" y="4373657"/>
                  <a:pt x="328170" y="4080453"/>
                </a:cubicBezTo>
                <a:cubicBezTo>
                  <a:pt x="59814" y="3787249"/>
                  <a:pt x="6805" y="3588466"/>
                  <a:pt x="179" y="3335018"/>
                </a:cubicBezTo>
                <a:cubicBezTo>
                  <a:pt x="-6447" y="3081570"/>
                  <a:pt x="172457" y="2861253"/>
                  <a:pt x="288414" y="2559766"/>
                </a:cubicBezTo>
                <a:cubicBezTo>
                  <a:pt x="404370" y="2258279"/>
                  <a:pt x="545175" y="1806048"/>
                  <a:pt x="695918" y="1526096"/>
                </a:cubicBezTo>
                <a:cubicBezTo>
                  <a:pt x="846661" y="1246144"/>
                  <a:pt x="949366" y="1087118"/>
                  <a:pt x="1192875" y="880053"/>
                </a:cubicBezTo>
                <a:cubicBezTo>
                  <a:pt x="1436384" y="672988"/>
                  <a:pt x="1802474" y="429479"/>
                  <a:pt x="2156970" y="283705"/>
                </a:cubicBezTo>
                <a:cubicBezTo>
                  <a:pt x="2467154" y="156153"/>
                  <a:pt x="2855972" y="9576"/>
                  <a:pt x="3183594" y="449"/>
                </a:cubicBezTo>
                <a:close/>
              </a:path>
            </a:pathLst>
          </a:custGeom>
          <a:gradFill>
            <a:gsLst>
              <a:gs pos="0">
                <a:schemeClr val="bg1">
                  <a:lumMod val="85000"/>
                </a:schemeClr>
              </a:gs>
              <a:gs pos="99000">
                <a:schemeClr val="bg1">
                  <a:lumMod val="75000"/>
                </a:schemeClr>
              </a:gs>
            </a:gsLst>
            <a:lin ang="5400000" scaled="1"/>
          </a:gradFill>
          <a:ln>
            <a:noFill/>
          </a:ln>
        </p:spPr>
        <p:txBody>
          <a:bodyPr wrap="square" anchor="ctr">
            <a:noAutofit/>
          </a:bodyPr>
          <a:lstStyle>
            <a:lvl1pPr algn="ctr">
              <a:defRPr sz="1200">
                <a:solidFill>
                  <a:schemeClr val="tx1"/>
                </a:solidFill>
              </a:defRPr>
            </a:lvl1pPr>
          </a:lstStyle>
          <a:p>
            <a:endParaRPr lang="en-US" dirty="0"/>
          </a:p>
        </p:txBody>
      </p:sp>
      <p:sp>
        <p:nvSpPr>
          <p:cNvPr id="10" name="Title 9"/>
          <p:cNvSpPr>
            <a:spLocks noGrp="1"/>
          </p:cNvSpPr>
          <p:nvPr>
            <p:ph type="title"/>
          </p:nvPr>
        </p:nvSpPr>
        <p:spPr>
          <a:xfrm>
            <a:off x="1724526" y="402994"/>
            <a:ext cx="3891083" cy="2358197"/>
          </a:xfrm>
        </p:spPr>
        <p:txBody>
          <a:bodyPr anchor="t">
            <a:normAutofit/>
          </a:bodyPr>
          <a:lstStyle>
            <a:lvl1pPr>
              <a:defRPr sz="3400" b="1" i="0">
                <a:latin typeface="Source Sans Pro" charset="0"/>
                <a:ea typeface="Source Sans Pro" charset="0"/>
                <a:cs typeface="Source Sans Pro" charset="0"/>
              </a:defRPr>
            </a:lvl1pPr>
          </a:lstStyle>
          <a:p>
            <a:r>
              <a:rPr lang="en-US"/>
              <a:t>Click to edit Master title style</a:t>
            </a:r>
          </a:p>
        </p:txBody>
      </p:sp>
      <p:sp>
        <p:nvSpPr>
          <p:cNvPr id="20" name="Slide Number Placeholder 5"/>
          <p:cNvSpPr txBox="1">
            <a:spLocks/>
          </p:cNvSpPr>
          <p:nvPr userDrawn="1"/>
        </p:nvSpPr>
        <p:spPr>
          <a:xfrm>
            <a:off x="11386269" y="235611"/>
            <a:ext cx="647753"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i="0" smtClean="0">
                <a:solidFill>
                  <a:schemeClr val="tx1"/>
                </a:solidFill>
                <a:latin typeface="Source Sans Pro" charset="0"/>
                <a:ea typeface="Source Sans Pro" charset="0"/>
                <a:cs typeface="Source Sans Pro" charset="0"/>
              </a:rPr>
              <a:pPr algn="ctr"/>
              <a:t>‹#›</a:t>
            </a:fld>
            <a:endParaRPr lang="en-US" sz="1200" b="1" i="0" dirty="0">
              <a:solidFill>
                <a:schemeClr val="tx1"/>
              </a:solidFill>
              <a:latin typeface="Source Sans Pro" charset="0"/>
              <a:ea typeface="Source Sans Pro" charset="0"/>
              <a:cs typeface="Source Sans Pro"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10" name="Title 9"/>
          <p:cNvSpPr>
            <a:spLocks noGrp="1"/>
          </p:cNvSpPr>
          <p:nvPr>
            <p:ph type="title"/>
          </p:nvPr>
        </p:nvSpPr>
        <p:spPr>
          <a:xfrm>
            <a:off x="1724526" y="402994"/>
            <a:ext cx="3891083" cy="2358197"/>
          </a:xfrm>
        </p:spPr>
        <p:txBody>
          <a:bodyPr anchor="t">
            <a:normAutofit/>
          </a:bodyPr>
          <a:lstStyle>
            <a:lvl1pPr>
              <a:defRPr sz="3400" b="1" i="0">
                <a:latin typeface="Source Sans Pro" charset="0"/>
                <a:ea typeface="Source Sans Pro" charset="0"/>
                <a:cs typeface="Source Sans Pro" charset="0"/>
              </a:defRPr>
            </a:lvl1pPr>
          </a:lstStyle>
          <a:p>
            <a:r>
              <a:rPr lang="en-US"/>
              <a:t>Click to edit Master title style</a:t>
            </a:r>
          </a:p>
        </p:txBody>
      </p:sp>
      <p:sp>
        <p:nvSpPr>
          <p:cNvPr id="20" name="Slide Number Placeholder 5"/>
          <p:cNvSpPr txBox="1">
            <a:spLocks/>
          </p:cNvSpPr>
          <p:nvPr userDrawn="1"/>
        </p:nvSpPr>
        <p:spPr>
          <a:xfrm>
            <a:off x="11386269" y="235611"/>
            <a:ext cx="647753" cy="328295"/>
          </a:xfrm>
          <a:prstGeom prst="rect">
            <a:avLst/>
          </a:prstGeom>
        </p:spPr>
        <p:txBody>
          <a:bodyPr vert="horz" wrap="none" lIns="121920" tIns="60960" rIns="121920" bIns="6096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A290D8D-6BA0-418D-AFED-C65293F70DA0}" type="slidenum">
              <a:rPr lang="en-US" sz="1200" b="1" i="0" smtClean="0">
                <a:solidFill>
                  <a:schemeClr val="tx1"/>
                </a:solidFill>
                <a:latin typeface="Source Sans Pro" charset="0"/>
                <a:ea typeface="Source Sans Pro" charset="0"/>
                <a:cs typeface="Source Sans Pro" charset="0"/>
              </a:rPr>
              <a:pPr algn="ctr"/>
              <a:t>‹#›</a:t>
            </a:fld>
            <a:endParaRPr lang="en-US" sz="1200" b="1" i="0" dirty="0">
              <a:solidFill>
                <a:schemeClr val="tx1"/>
              </a:solidFill>
              <a:latin typeface="Source Sans Pro" charset="0"/>
              <a:ea typeface="Source Sans Pro" charset="0"/>
              <a:cs typeface="Source Sans Pro" charset="0"/>
            </a:endParaRPr>
          </a:p>
        </p:txBody>
      </p:sp>
      <p:sp>
        <p:nvSpPr>
          <p:cNvPr id="11" name="Picture Placeholder 10"/>
          <p:cNvSpPr>
            <a:spLocks noGrp="1"/>
          </p:cNvSpPr>
          <p:nvPr>
            <p:ph type="pic" sz="quarter" idx="14"/>
          </p:nvPr>
        </p:nvSpPr>
        <p:spPr>
          <a:xfrm>
            <a:off x="5064966" y="1"/>
            <a:ext cx="3125635" cy="2293298"/>
          </a:xfrm>
          <a:custGeom>
            <a:avLst/>
            <a:gdLst>
              <a:gd name="connsiteX0" fmla="*/ 0 w 3125635"/>
              <a:gd name="connsiteY0" fmla="*/ 0 h 2293298"/>
              <a:gd name="connsiteX1" fmla="*/ 3125635 w 3125635"/>
              <a:gd name="connsiteY1" fmla="*/ 0 h 2293298"/>
              <a:gd name="connsiteX2" fmla="*/ 3122315 w 3125635"/>
              <a:gd name="connsiteY2" fmla="*/ 63205 h 2293298"/>
              <a:gd name="connsiteX3" fmla="*/ 3104999 w 3125635"/>
              <a:gd name="connsiteY3" fmla="*/ 178903 h 2293298"/>
              <a:gd name="connsiteX4" fmla="*/ 2906217 w 3125635"/>
              <a:gd name="connsiteY4" fmla="*/ 725556 h 2293298"/>
              <a:gd name="connsiteX5" fmla="*/ 2936034 w 3125635"/>
              <a:gd name="connsiteY5" fmla="*/ 1649895 h 2293298"/>
              <a:gd name="connsiteX6" fmla="*/ 2538469 w 3125635"/>
              <a:gd name="connsiteY6" fmla="*/ 2266121 h 2293298"/>
              <a:gd name="connsiteX7" fmla="*/ 1703582 w 3125635"/>
              <a:gd name="connsiteY7" fmla="*/ 2097156 h 2293298"/>
              <a:gd name="connsiteX8" fmla="*/ 1256321 w 3125635"/>
              <a:gd name="connsiteY8" fmla="*/ 1321903 h 2293298"/>
              <a:gd name="connsiteX9" fmla="*/ 610277 w 3125635"/>
              <a:gd name="connsiteY9" fmla="*/ 914399 h 2293298"/>
              <a:gd name="connsiteX10" fmla="*/ 182895 w 3125635"/>
              <a:gd name="connsiteY10" fmla="*/ 516834 h 2293298"/>
              <a:gd name="connsiteX11" fmla="*/ 808 w 3125635"/>
              <a:gd name="connsiteY11" fmla="*/ 49967 h 2293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5635" h="2293298">
                <a:moveTo>
                  <a:pt x="0" y="0"/>
                </a:moveTo>
                <a:lnTo>
                  <a:pt x="3125635" y="0"/>
                </a:lnTo>
                <a:lnTo>
                  <a:pt x="3122315" y="63205"/>
                </a:lnTo>
                <a:cubicBezTo>
                  <a:pt x="3117941" y="100736"/>
                  <a:pt x="3111625" y="139561"/>
                  <a:pt x="3104999" y="178903"/>
                </a:cubicBezTo>
                <a:cubicBezTo>
                  <a:pt x="3078495" y="336273"/>
                  <a:pt x="2934378" y="480391"/>
                  <a:pt x="2906217" y="725556"/>
                </a:cubicBezTo>
                <a:cubicBezTo>
                  <a:pt x="2878056" y="970721"/>
                  <a:pt x="2997325" y="1393134"/>
                  <a:pt x="2936034" y="1649895"/>
                </a:cubicBezTo>
                <a:cubicBezTo>
                  <a:pt x="2874743" y="1906656"/>
                  <a:pt x="2743878" y="2191578"/>
                  <a:pt x="2538469" y="2266121"/>
                </a:cubicBezTo>
                <a:cubicBezTo>
                  <a:pt x="2333060" y="2340665"/>
                  <a:pt x="1917273" y="2254526"/>
                  <a:pt x="1703582" y="2097156"/>
                </a:cubicBezTo>
                <a:cubicBezTo>
                  <a:pt x="1489891" y="1939786"/>
                  <a:pt x="1438538" y="1519029"/>
                  <a:pt x="1256321" y="1321903"/>
                </a:cubicBezTo>
                <a:cubicBezTo>
                  <a:pt x="1074104" y="1124777"/>
                  <a:pt x="789181" y="1048577"/>
                  <a:pt x="610277" y="914399"/>
                </a:cubicBezTo>
                <a:cubicBezTo>
                  <a:pt x="431373" y="780221"/>
                  <a:pt x="270691" y="699051"/>
                  <a:pt x="182895" y="516834"/>
                </a:cubicBezTo>
                <a:cubicBezTo>
                  <a:pt x="128023" y="402948"/>
                  <a:pt x="22032" y="210119"/>
                  <a:pt x="808" y="49967"/>
                </a:cubicBezTo>
                <a:close/>
              </a:path>
            </a:pathLst>
          </a:custGeom>
          <a:gradFill>
            <a:gsLst>
              <a:gs pos="0">
                <a:schemeClr val="bg1">
                  <a:lumMod val="85000"/>
                </a:schemeClr>
              </a:gs>
              <a:gs pos="99000">
                <a:schemeClr val="bg1">
                  <a:lumMod val="75000"/>
                </a:schemeClr>
              </a:gs>
            </a:gsLst>
            <a:lin ang="5400000" scaled="1"/>
          </a:gradFill>
          <a:ln>
            <a:noFill/>
          </a:ln>
        </p:spPr>
        <p:txBody>
          <a:bodyPr wrap="square" anchor="ctr">
            <a:noAutofit/>
          </a:bodyPr>
          <a:lstStyle>
            <a:lvl1pPr algn="ctr">
              <a:defRPr sz="1200">
                <a:solidFill>
                  <a:schemeClr val="tx1"/>
                </a:solidFill>
              </a:defRPr>
            </a:lvl1p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12/17/2025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36888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F0B7B-B3BF-6B2B-B932-2882AB38695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5D301B02-FF81-BEFE-2149-13F63289FC9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89870A99-0874-1D88-D4ED-2396AA38335C}"/>
              </a:ext>
            </a:extLst>
          </p:cNvPr>
          <p:cNvSpPr>
            <a:spLocks noGrp="1"/>
          </p:cNvSpPr>
          <p:nvPr>
            <p:ph type="dt" sz="half" idx="10"/>
          </p:nvPr>
        </p:nvSpPr>
        <p:spPr/>
        <p:txBody>
          <a:bodyPr/>
          <a:lstStyle/>
          <a:p>
            <a:fld id="{1A901673-D207-CC40-9B6D-F99D4656C80E}" type="datetimeFigureOut">
              <a:rPr lang="en-GB" smtClean="0"/>
              <a:t>17/12/2025</a:t>
            </a:fld>
            <a:endParaRPr lang="en-GB" dirty="0"/>
          </a:p>
        </p:txBody>
      </p:sp>
      <p:sp>
        <p:nvSpPr>
          <p:cNvPr id="5" name="Footer Placeholder 4">
            <a:extLst>
              <a:ext uri="{FF2B5EF4-FFF2-40B4-BE49-F238E27FC236}">
                <a16:creationId xmlns:a16="http://schemas.microsoft.com/office/drawing/2014/main" id="{0785849F-C231-7477-DF67-F994584387F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7623280-A680-57DB-6A79-C10516AAF7FD}"/>
              </a:ext>
            </a:extLst>
          </p:cNvPr>
          <p:cNvSpPr>
            <a:spLocks noGrp="1"/>
          </p:cNvSpPr>
          <p:nvPr>
            <p:ph type="sldNum" sz="quarter" idx="12"/>
          </p:nvPr>
        </p:nvSpPr>
        <p:spPr/>
        <p:txBody>
          <a:bodyPr/>
          <a:lstStyle/>
          <a:p>
            <a:fld id="{A8BE6788-2795-F049-89FE-181927181E70}" type="slidenum">
              <a:rPr lang="en-GB" smtClean="0"/>
              <a:t>‹#›</a:t>
            </a:fld>
            <a:endParaRPr lang="en-GB" dirty="0"/>
          </a:p>
        </p:txBody>
      </p:sp>
    </p:spTree>
    <p:extLst>
      <p:ext uri="{BB962C8B-B14F-4D97-AF65-F5344CB8AC3E}">
        <p14:creationId xmlns:p14="http://schemas.microsoft.com/office/powerpoint/2010/main" val="652048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668ED-B012-4583-5B8F-657D0C59AE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67D170B-FBCC-CCDA-5A34-6F90EDAF59D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C2EF40F4-DDFC-2283-6DFB-4909855EA8B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92137E5F-EECD-55F2-F7DC-719CACAB8520}"/>
              </a:ext>
            </a:extLst>
          </p:cNvPr>
          <p:cNvSpPr>
            <a:spLocks noGrp="1"/>
          </p:cNvSpPr>
          <p:nvPr>
            <p:ph type="dt" sz="half" idx="10"/>
          </p:nvPr>
        </p:nvSpPr>
        <p:spPr/>
        <p:txBody>
          <a:bodyPr/>
          <a:lstStyle/>
          <a:p>
            <a:fld id="{C24A518D-87F9-4281-8659-B14FCCAE4317}" type="datetimeFigureOut">
              <a:rPr lang="en-GB" smtClean="0"/>
              <a:t>17/12/2025</a:t>
            </a:fld>
            <a:endParaRPr lang="en-GB" dirty="0"/>
          </a:p>
        </p:txBody>
      </p:sp>
      <p:sp>
        <p:nvSpPr>
          <p:cNvPr id="6" name="Footer Placeholder 5">
            <a:extLst>
              <a:ext uri="{FF2B5EF4-FFF2-40B4-BE49-F238E27FC236}">
                <a16:creationId xmlns:a16="http://schemas.microsoft.com/office/drawing/2014/main" id="{FEEA86E6-B60A-FEC8-D31A-8742D645E1A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A1383749-795A-0984-6872-6B0976DE77AD}"/>
              </a:ext>
            </a:extLst>
          </p:cNvPr>
          <p:cNvSpPr>
            <a:spLocks noGrp="1"/>
          </p:cNvSpPr>
          <p:nvPr>
            <p:ph type="sldNum" sz="quarter" idx="12"/>
          </p:nvPr>
        </p:nvSpPr>
        <p:spPr/>
        <p:txBody>
          <a:bodyPr/>
          <a:lstStyle/>
          <a:p>
            <a:fld id="{69244623-AAF6-49C2-9DF7-84A7701829FA}" type="slidenum">
              <a:rPr lang="en-GB" smtClean="0"/>
              <a:t>‹#›</a:t>
            </a:fld>
            <a:endParaRPr lang="en-GB" dirty="0"/>
          </a:p>
        </p:txBody>
      </p:sp>
    </p:spTree>
    <p:extLst>
      <p:ext uri="{BB962C8B-B14F-4D97-AF65-F5344CB8AC3E}">
        <p14:creationId xmlns:p14="http://schemas.microsoft.com/office/powerpoint/2010/main" val="3703790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DB5C0-A69C-4474-FAEF-C3203222CFC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58E361B-0B13-5A2B-622E-0C428164D7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EA47B0A-DFEC-583D-A530-1D367E866971}"/>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5" name="Footer Placeholder 4">
            <a:extLst>
              <a:ext uri="{FF2B5EF4-FFF2-40B4-BE49-F238E27FC236}">
                <a16:creationId xmlns:a16="http://schemas.microsoft.com/office/drawing/2014/main" id="{949BEDD7-2439-7F2A-E38E-9809B62134B0}"/>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C6E2ECFF-D71C-F15A-575A-7FD9F22ADAB4}"/>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4268799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8A67-CD83-4CD6-B73A-77EF37233C2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EBD6F6D-4542-F636-5371-42A1051083E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DD15DA7-219F-B01C-CB70-0EF4147B485B}"/>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5" name="Footer Placeholder 4">
            <a:extLst>
              <a:ext uri="{FF2B5EF4-FFF2-40B4-BE49-F238E27FC236}">
                <a16:creationId xmlns:a16="http://schemas.microsoft.com/office/drawing/2014/main" id="{8C9261B8-7F4A-EAF6-724F-EE2FF9B9CB78}"/>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24597A13-81F2-2E8D-D483-AB6FD6B8E023}"/>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1496409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30B7F-73A6-6C54-AD23-F13337FC36D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289F68C-DC6F-E1F5-1612-334BF07E3E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F4C971F-8926-4E05-573C-2FF3FCB0B12D}"/>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5" name="Footer Placeholder 4">
            <a:extLst>
              <a:ext uri="{FF2B5EF4-FFF2-40B4-BE49-F238E27FC236}">
                <a16:creationId xmlns:a16="http://schemas.microsoft.com/office/drawing/2014/main" id="{1E8C3DAF-AF2F-79DA-FB4A-E2592F32FD1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208A260-84D7-82BE-C713-C86FE75FC65A}"/>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3443719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AE817-5DC3-E8F2-B153-E70A9563765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53AAB7F-AF7E-DC20-E2FB-43D3D7810E2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FE9D17D-511C-4F3E-2612-E6A8DBC7BB2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7D393F0-466F-EAA4-BF00-B679F86A8D52}"/>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6" name="Footer Placeholder 5">
            <a:extLst>
              <a:ext uri="{FF2B5EF4-FFF2-40B4-BE49-F238E27FC236}">
                <a16:creationId xmlns:a16="http://schemas.microsoft.com/office/drawing/2014/main" id="{4D99B10D-9985-95DA-5C98-AE277733ED9D}"/>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D7451BF-12BC-C50D-BF2E-0CA7B8824A3D}"/>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1603512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5FBC5-6AAE-51BB-3398-E8B0D2874D2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B51DA6F-C34E-AE47-8B35-E3C8BC397F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119CA06-C0F9-2D64-0E0E-8B67B39A5D9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1BF3DD6-8158-EA14-9D37-A4D6C9BEF8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B9981A8-CC8C-EF73-0E79-D13889814E1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3B5222F5-8021-E30E-7FFD-14D3A339A29C}"/>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8" name="Footer Placeholder 7">
            <a:extLst>
              <a:ext uri="{FF2B5EF4-FFF2-40B4-BE49-F238E27FC236}">
                <a16:creationId xmlns:a16="http://schemas.microsoft.com/office/drawing/2014/main" id="{5A959DDC-46C2-DF3A-45F5-52B530042E21}"/>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B2B9221C-879C-4A08-C128-4E2298CA2B38}"/>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32624008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19460-FCC0-1419-B63D-93EAAC6CA06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6E16E6B-3AAD-0C08-BDAC-D4CAD5AB4996}"/>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4" name="Footer Placeholder 3">
            <a:extLst>
              <a:ext uri="{FF2B5EF4-FFF2-40B4-BE49-F238E27FC236}">
                <a16:creationId xmlns:a16="http://schemas.microsoft.com/office/drawing/2014/main" id="{6F0F01B7-CA8B-C04F-AA04-594B002385BE}"/>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26A63757-9A3A-F367-290B-FE19730CB826}"/>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1132993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4D1746-7986-0729-4E4D-389F151FAD8E}"/>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3" name="Footer Placeholder 2">
            <a:extLst>
              <a:ext uri="{FF2B5EF4-FFF2-40B4-BE49-F238E27FC236}">
                <a16:creationId xmlns:a16="http://schemas.microsoft.com/office/drawing/2014/main" id="{214BD812-197A-4BBD-BFF7-6D0D8F24A8A9}"/>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216D5A9D-EAA2-0D8C-F604-65D1D52354F1}"/>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42065809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56BBA-913E-0984-0BDB-9A13EA26C8D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7935183-86A9-026B-A478-C8E41D5233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0AAEC67C-DA0A-C2A6-0CF0-ABE5710903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1177459-6961-9514-1F54-59932A83B7FE}"/>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6" name="Footer Placeholder 5">
            <a:extLst>
              <a:ext uri="{FF2B5EF4-FFF2-40B4-BE49-F238E27FC236}">
                <a16:creationId xmlns:a16="http://schemas.microsoft.com/office/drawing/2014/main" id="{2791EF59-6854-DF33-7935-7DDB496D9AB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544950A-72B2-E58A-8F88-93A9D0F5FDD1}"/>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3577585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AB16A-93FB-F1A2-6CA0-5942AA0D2E6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193E166-7AE1-AE7A-BF08-86E96133A6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0A7229D9-575F-51FD-32A9-2ECE8E42DD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8E5008A-2161-3DDE-CA4A-D5A88537880C}"/>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6" name="Footer Placeholder 5">
            <a:extLst>
              <a:ext uri="{FF2B5EF4-FFF2-40B4-BE49-F238E27FC236}">
                <a16:creationId xmlns:a16="http://schemas.microsoft.com/office/drawing/2014/main" id="{3F46C83E-C177-E750-6E57-24456E34DB01}"/>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1B822C9-5986-4019-4186-78E4AAC2B7DF}"/>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11369820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07B67-6E95-F36C-06AE-ED4BD1960DA1}"/>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2A78DFF-5247-8683-E9FB-A0A4AAD5FB9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AD25CFE-433B-42B7-994B-FA47ED36B83B}"/>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5" name="Footer Placeholder 4">
            <a:extLst>
              <a:ext uri="{FF2B5EF4-FFF2-40B4-BE49-F238E27FC236}">
                <a16:creationId xmlns:a16="http://schemas.microsoft.com/office/drawing/2014/main" id="{F75CA4A5-04F5-F382-D1FA-9302FEE1821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BEC410A-25DA-E9DA-AAA2-F330720AAF39}"/>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21884471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5FCCACF-89A5-35D7-E4E4-3B0F15A3D1A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D58FBED-2276-CA7A-0B51-0C6C2D57436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C87870D-21E3-F1FE-2D35-A930959DD07E}"/>
              </a:ext>
            </a:extLst>
          </p:cNvPr>
          <p:cNvSpPr>
            <a:spLocks noGrp="1"/>
          </p:cNvSpPr>
          <p:nvPr>
            <p:ph type="dt" sz="half" idx="10"/>
          </p:nvPr>
        </p:nvSpPr>
        <p:spPr/>
        <p:txBody>
          <a:bodyPr/>
          <a:lstStyle/>
          <a:p>
            <a:fld id="{7CB7495D-63A0-41C9-99FF-AF01E7D14477}" type="datetimeFigureOut">
              <a:rPr lang="en-GB" smtClean="0"/>
              <a:t>17/12/2025</a:t>
            </a:fld>
            <a:endParaRPr lang="en-GB" dirty="0"/>
          </a:p>
        </p:txBody>
      </p:sp>
      <p:sp>
        <p:nvSpPr>
          <p:cNvPr id="5" name="Footer Placeholder 4">
            <a:extLst>
              <a:ext uri="{FF2B5EF4-FFF2-40B4-BE49-F238E27FC236}">
                <a16:creationId xmlns:a16="http://schemas.microsoft.com/office/drawing/2014/main" id="{FD15ADCA-1E59-E74E-304B-D33EDE6DF99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D56A27F8-A43F-E96F-A77B-58A1EC12F71F}"/>
              </a:ext>
            </a:extLst>
          </p:cNvPr>
          <p:cNvSpPr>
            <a:spLocks noGrp="1"/>
          </p:cNvSpPr>
          <p:nvPr>
            <p:ph type="sldNum" sz="quarter" idx="12"/>
          </p:nvPr>
        </p:nvSpPr>
        <p:spPr/>
        <p:txBody>
          <a:bodyPr/>
          <a:lstStyle/>
          <a:p>
            <a:fld id="{31AC04FA-674D-4482-8BE9-BE4A1EFEC858}" type="slidenum">
              <a:rPr lang="en-GB" smtClean="0"/>
              <a:t>‹#›</a:t>
            </a:fld>
            <a:endParaRPr lang="en-GB" dirty="0"/>
          </a:p>
        </p:txBody>
      </p:sp>
    </p:spTree>
    <p:extLst>
      <p:ext uri="{BB962C8B-B14F-4D97-AF65-F5344CB8AC3E}">
        <p14:creationId xmlns:p14="http://schemas.microsoft.com/office/powerpoint/2010/main" val="386967446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4.xml"/><Relationship Id="rId7"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6783AF-D01D-C84D-82FE-25EA6B25A5CE}"/>
              </a:ext>
            </a:extLst>
          </p:cNvPr>
          <p:cNvSpPr/>
          <p:nvPr userDrawn="1"/>
        </p:nvSpPr>
        <p:spPr>
          <a:xfrm>
            <a:off x="0" y="0"/>
            <a:ext cx="12192000" cy="6858000"/>
          </a:xfrm>
          <a:prstGeom prst="rect">
            <a:avLst/>
          </a:prstGeom>
          <a:solidFill>
            <a:srgbClr val="CE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57A5"/>
              </a:solidFill>
            </a:endParaRPr>
          </a:p>
        </p:txBody>
      </p:sp>
      <p:sp>
        <p:nvSpPr>
          <p:cNvPr id="9" name="TextBox 8"/>
          <p:cNvSpPr txBox="1"/>
          <p:nvPr userDrawn="1"/>
        </p:nvSpPr>
        <p:spPr>
          <a:xfrm rot="16200000">
            <a:off x="-503939" y="5349975"/>
            <a:ext cx="2071080" cy="253916"/>
          </a:xfrm>
          <a:prstGeom prst="rect">
            <a:avLst/>
          </a:prstGeom>
          <a:noFill/>
        </p:spPr>
        <p:txBody>
          <a:bodyPr wrap="none" lIns="0" rIns="0" rtlCol="0">
            <a:spAutoFit/>
          </a:bodyPr>
          <a:lstStyle/>
          <a:p>
            <a:pPr algn="l"/>
            <a:r>
              <a:rPr lang="en-US" sz="1050" b="0" i="0" spc="50" baseline="0" dirty="0">
                <a:solidFill>
                  <a:srgbClr val="1C57A5"/>
                </a:solidFill>
                <a:latin typeface="Source Sans Pro" charset="0"/>
                <a:ea typeface="Source Sans Pro" charset="0"/>
                <a:cs typeface="Source Sans Pro" charset="0"/>
              </a:rPr>
              <a:t>www.stcolumbashospice.org.uk</a:t>
            </a:r>
          </a:p>
        </p:txBody>
      </p:sp>
      <p:sp>
        <p:nvSpPr>
          <p:cNvPr id="24" name="Freeform 23"/>
          <p:cNvSpPr/>
          <p:nvPr userDrawn="1"/>
        </p:nvSpPr>
        <p:spPr>
          <a:xfrm rot="2700000" flipH="1">
            <a:off x="11643696" y="6371446"/>
            <a:ext cx="133017" cy="133017"/>
          </a:xfrm>
          <a:custGeom>
            <a:avLst/>
            <a:gdLst>
              <a:gd name="connsiteX0" fmla="*/ 216347 w 216347"/>
              <a:gd name="connsiteY0" fmla="*/ 347 h 216347"/>
              <a:gd name="connsiteX1" fmla="*/ 216000 w 216347"/>
              <a:gd name="connsiteY1" fmla="*/ 347 h 216347"/>
              <a:gd name="connsiteX2" fmla="*/ 216000 w 216347"/>
              <a:gd name="connsiteY2" fmla="*/ 0 h 216347"/>
              <a:gd name="connsiteX3" fmla="*/ 0 w 216347"/>
              <a:gd name="connsiteY3" fmla="*/ 0 h 216347"/>
              <a:gd name="connsiteX4" fmla="*/ 0 w 216347"/>
              <a:gd name="connsiteY4" fmla="*/ 28800 h 216347"/>
              <a:gd name="connsiteX5" fmla="*/ 187546 w 216347"/>
              <a:gd name="connsiteY5" fmla="*/ 28800 h 216347"/>
              <a:gd name="connsiteX6" fmla="*/ 187547 w 216347"/>
              <a:gd name="connsiteY6" fmla="*/ 216347 h 216347"/>
              <a:gd name="connsiteX7" fmla="*/ 216347 w 216347"/>
              <a:gd name="connsiteY7" fmla="*/ 216347 h 216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347" h="216347">
                <a:moveTo>
                  <a:pt x="216347" y="347"/>
                </a:moveTo>
                <a:lnTo>
                  <a:pt x="216000" y="347"/>
                </a:lnTo>
                <a:lnTo>
                  <a:pt x="216000" y="0"/>
                </a:lnTo>
                <a:lnTo>
                  <a:pt x="0" y="0"/>
                </a:lnTo>
                <a:lnTo>
                  <a:pt x="0" y="28800"/>
                </a:lnTo>
                <a:lnTo>
                  <a:pt x="187546" y="28800"/>
                </a:lnTo>
                <a:lnTo>
                  <a:pt x="187547" y="216347"/>
                </a:lnTo>
                <a:lnTo>
                  <a:pt x="216347" y="216347"/>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57A5"/>
              </a:solidFill>
            </a:endParaRPr>
          </a:p>
        </p:txBody>
      </p:sp>
      <p:sp>
        <p:nvSpPr>
          <p:cNvPr id="3" name="TextBox 2">
            <a:extLst>
              <a:ext uri="{FF2B5EF4-FFF2-40B4-BE49-F238E27FC236}">
                <a16:creationId xmlns:a16="http://schemas.microsoft.com/office/drawing/2014/main" id="{D2F1FD50-E646-826D-C964-F9F41EABBE91}"/>
              </a:ext>
            </a:extLst>
          </p:cNvPr>
          <p:cNvSpPr txBox="1"/>
          <p:nvPr>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US" sz="1000" dirty="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68946769"/>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914400" rtl="0" eaLnBrk="1" latinLnBrk="0" hangingPunct="1">
        <a:lnSpc>
          <a:spcPct val="90000"/>
        </a:lnSpc>
        <a:spcBef>
          <a:spcPct val="0"/>
        </a:spcBef>
        <a:buNone/>
        <a:defRPr sz="4400" kern="1200">
          <a:solidFill>
            <a:srgbClr val="1C57A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1C57A5"/>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rgbClr val="1C57A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1C57A5"/>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rgbClr val="1C57A5"/>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rgbClr val="1C57A5"/>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6783AF-D01D-C84D-82FE-25EA6B25A5CE}"/>
              </a:ext>
            </a:extLst>
          </p:cNvPr>
          <p:cNvSpPr/>
          <p:nvPr userDrawn="1"/>
        </p:nvSpPr>
        <p:spPr>
          <a:xfrm>
            <a:off x="0" y="0"/>
            <a:ext cx="1065320" cy="6858000"/>
          </a:xfrm>
          <a:prstGeom prst="rect">
            <a:avLst/>
          </a:prstGeom>
          <a:solidFill>
            <a:srgbClr val="CED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57A5"/>
              </a:solidFill>
            </a:endParaRPr>
          </a:p>
        </p:txBody>
      </p:sp>
      <p:sp>
        <p:nvSpPr>
          <p:cNvPr id="2" name="Title Placeholder 1"/>
          <p:cNvSpPr>
            <a:spLocks noGrp="1"/>
          </p:cNvSpPr>
          <p:nvPr>
            <p:ph type="title"/>
          </p:nvPr>
        </p:nvSpPr>
        <p:spPr>
          <a:xfrm>
            <a:off x="1724526" y="365125"/>
            <a:ext cx="9629274" cy="1325563"/>
          </a:xfrm>
          <a:prstGeom prst="rect">
            <a:avLst/>
          </a:prstGeom>
        </p:spPr>
        <p:txBody>
          <a:bodyPr vert="horz" lIns="0" tIns="45720" rIns="0" bIns="45720" rtlCol="0" anchor="ctr">
            <a:normAutofit/>
          </a:bodyPr>
          <a:lstStyle/>
          <a:p>
            <a:r>
              <a:rPr lang="en-US"/>
              <a:t>Click to edit Master title style</a:t>
            </a:r>
          </a:p>
        </p:txBody>
      </p:sp>
      <p:sp>
        <p:nvSpPr>
          <p:cNvPr id="3" name="Text Placeholder 2"/>
          <p:cNvSpPr>
            <a:spLocks noGrp="1"/>
          </p:cNvSpPr>
          <p:nvPr>
            <p:ph type="body" idx="1"/>
          </p:nvPr>
        </p:nvSpPr>
        <p:spPr>
          <a:xfrm>
            <a:off x="1724526" y="1825625"/>
            <a:ext cx="9629274" cy="4351338"/>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rot="16200000">
            <a:off x="-503939" y="5349975"/>
            <a:ext cx="2071080" cy="253916"/>
          </a:xfrm>
          <a:prstGeom prst="rect">
            <a:avLst/>
          </a:prstGeom>
          <a:noFill/>
        </p:spPr>
        <p:txBody>
          <a:bodyPr wrap="none" lIns="0" rIns="0" rtlCol="0">
            <a:spAutoFit/>
          </a:bodyPr>
          <a:lstStyle/>
          <a:p>
            <a:pPr algn="l"/>
            <a:r>
              <a:rPr lang="en-US" sz="1050" b="0" i="0" spc="50" baseline="0" dirty="0">
                <a:solidFill>
                  <a:srgbClr val="1C57A5"/>
                </a:solidFill>
                <a:latin typeface="Source Sans Pro" charset="0"/>
                <a:ea typeface="Source Sans Pro" charset="0"/>
                <a:cs typeface="Source Sans Pro" charset="0"/>
              </a:rPr>
              <a:t>www.stcolumbashospice.org.uk</a:t>
            </a:r>
          </a:p>
        </p:txBody>
      </p:sp>
      <p:cxnSp>
        <p:nvCxnSpPr>
          <p:cNvPr id="11" name="Straight Connector 10"/>
          <p:cNvCxnSpPr/>
          <p:nvPr userDrawn="1"/>
        </p:nvCxnSpPr>
        <p:spPr>
          <a:xfrm>
            <a:off x="1065320" y="0"/>
            <a:ext cx="0" cy="6858000"/>
          </a:xfrm>
          <a:prstGeom prst="line">
            <a:avLst/>
          </a:prstGeom>
          <a:ln>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11711748" y="612559"/>
            <a:ext cx="0" cy="397591"/>
          </a:xfrm>
          <a:prstGeom prst="line">
            <a:avLst/>
          </a:prstGeom>
          <a:ln w="19050">
            <a:solidFill>
              <a:srgbClr val="1C57A5"/>
            </a:solidFill>
          </a:ln>
        </p:spPr>
        <p:style>
          <a:lnRef idx="1">
            <a:schemeClr val="accent1"/>
          </a:lnRef>
          <a:fillRef idx="0">
            <a:schemeClr val="accent1"/>
          </a:fillRef>
          <a:effectRef idx="0">
            <a:schemeClr val="accent1"/>
          </a:effectRef>
          <a:fontRef idx="minor">
            <a:schemeClr val="tx1"/>
          </a:fontRef>
        </p:style>
      </p:cxnSp>
      <p:sp>
        <p:nvSpPr>
          <p:cNvPr id="24" name="Freeform 23"/>
          <p:cNvSpPr/>
          <p:nvPr userDrawn="1"/>
        </p:nvSpPr>
        <p:spPr>
          <a:xfrm rot="2700000" flipH="1">
            <a:off x="11643696" y="6371446"/>
            <a:ext cx="133017" cy="133017"/>
          </a:xfrm>
          <a:custGeom>
            <a:avLst/>
            <a:gdLst>
              <a:gd name="connsiteX0" fmla="*/ 216347 w 216347"/>
              <a:gd name="connsiteY0" fmla="*/ 347 h 216347"/>
              <a:gd name="connsiteX1" fmla="*/ 216000 w 216347"/>
              <a:gd name="connsiteY1" fmla="*/ 347 h 216347"/>
              <a:gd name="connsiteX2" fmla="*/ 216000 w 216347"/>
              <a:gd name="connsiteY2" fmla="*/ 0 h 216347"/>
              <a:gd name="connsiteX3" fmla="*/ 0 w 216347"/>
              <a:gd name="connsiteY3" fmla="*/ 0 h 216347"/>
              <a:gd name="connsiteX4" fmla="*/ 0 w 216347"/>
              <a:gd name="connsiteY4" fmla="*/ 28800 h 216347"/>
              <a:gd name="connsiteX5" fmla="*/ 187546 w 216347"/>
              <a:gd name="connsiteY5" fmla="*/ 28800 h 216347"/>
              <a:gd name="connsiteX6" fmla="*/ 187547 w 216347"/>
              <a:gd name="connsiteY6" fmla="*/ 216347 h 216347"/>
              <a:gd name="connsiteX7" fmla="*/ 216347 w 216347"/>
              <a:gd name="connsiteY7" fmla="*/ 216347 h 216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6347" h="216347">
                <a:moveTo>
                  <a:pt x="216347" y="347"/>
                </a:moveTo>
                <a:lnTo>
                  <a:pt x="216000" y="347"/>
                </a:lnTo>
                <a:lnTo>
                  <a:pt x="216000" y="0"/>
                </a:lnTo>
                <a:lnTo>
                  <a:pt x="0" y="0"/>
                </a:lnTo>
                <a:lnTo>
                  <a:pt x="0" y="28800"/>
                </a:lnTo>
                <a:lnTo>
                  <a:pt x="187546" y="28800"/>
                </a:lnTo>
                <a:lnTo>
                  <a:pt x="187547" y="216347"/>
                </a:lnTo>
                <a:lnTo>
                  <a:pt x="216347" y="216347"/>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C57A5"/>
              </a:solidFill>
            </a:endParaRPr>
          </a:p>
        </p:txBody>
      </p:sp>
      <p:pic>
        <p:nvPicPr>
          <p:cNvPr id="5" name="Picture 4">
            <a:extLst>
              <a:ext uri="{FF2B5EF4-FFF2-40B4-BE49-F238E27FC236}">
                <a16:creationId xmlns:a16="http://schemas.microsoft.com/office/drawing/2014/main" id="{94FE5CCF-78F7-594D-9D55-D5DF37E89562}"/>
              </a:ext>
            </a:extLst>
          </p:cNvPr>
          <p:cNvPicPr>
            <a:picLocks noChangeAspect="1"/>
          </p:cNvPicPr>
          <p:nvPr userDrawn="1"/>
        </p:nvPicPr>
        <p:blipFill>
          <a:blip r:embed="rId8"/>
          <a:stretch>
            <a:fillRect/>
          </a:stretch>
        </p:blipFill>
        <p:spPr>
          <a:xfrm>
            <a:off x="248871" y="475603"/>
            <a:ext cx="537874" cy="596454"/>
          </a:xfrm>
          <a:prstGeom prst="rect">
            <a:avLst/>
          </a:prstGeom>
        </p:spPr>
      </p:pic>
      <p:sp>
        <p:nvSpPr>
          <p:cNvPr id="7" name="TextBox 6">
            <a:extLst>
              <a:ext uri="{FF2B5EF4-FFF2-40B4-BE49-F238E27FC236}">
                <a16:creationId xmlns:a16="http://schemas.microsoft.com/office/drawing/2014/main" id="{0EF4B5E2-01DB-A55B-5923-E6F2E1CD2231}"/>
              </a:ext>
            </a:extLst>
          </p:cNvPr>
          <p:cNvSpPr txBox="1"/>
          <p:nvPr>
            <p:extLst>
              <p:ext uri="{1162E1C5-73C7-4A58-AE30-91384D911F3F}">
                <p184:classification xmlns:p184="http://schemas.microsoft.com/office/powerpoint/2018/4/main" val="hdr"/>
              </p:ext>
            </p:extLst>
          </p:nvPr>
        </p:nvSpPr>
        <p:spPr>
          <a:xfrm>
            <a:off x="5915787" y="0"/>
            <a:ext cx="388938" cy="152400"/>
          </a:xfrm>
          <a:prstGeom prst="rect">
            <a:avLst/>
          </a:prstGeom>
        </p:spPr>
        <p:txBody>
          <a:bodyPr horzOverflow="overflow" lIns="0" tIns="0" rIns="0" bIns="0">
            <a:spAutoFit/>
          </a:bodyPr>
          <a:lstStyle/>
          <a:p>
            <a:pPr algn="ctr"/>
            <a:r>
              <a:rPr lang="en-US" sz="1000" dirty="0">
                <a:solidFill>
                  <a:srgbClr val="000000"/>
                </a:solidFill>
                <a:latin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45253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3" r:id="rId3"/>
    <p:sldLayoutId id="2147483726" r:id="rId4"/>
    <p:sldLayoutId id="2147483739" r:id="rId5"/>
    <p:sldLayoutId id="2147483740" r:id="rId6"/>
  </p:sldLayoutIdLst>
  <p:txStyles>
    <p:titleStyle>
      <a:lvl1pPr algn="l" defTabSz="914400" rtl="0" eaLnBrk="1" latinLnBrk="0" hangingPunct="1">
        <a:lnSpc>
          <a:spcPct val="90000"/>
        </a:lnSpc>
        <a:spcBef>
          <a:spcPct val="0"/>
        </a:spcBef>
        <a:buNone/>
        <a:defRPr sz="4400" kern="1200">
          <a:solidFill>
            <a:srgbClr val="1C57A5"/>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rgbClr val="1C57A5"/>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rgbClr val="1C57A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1C57A5"/>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rgbClr val="1C57A5"/>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rgbClr val="1C57A5"/>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D403D4-F929-5B8B-2E1D-B9012DD075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AF13F89A-E691-C4D4-85EC-A0C6E6C54F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CF3382A-587B-A7A5-1A82-FA40C120F6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CB7495D-63A0-41C9-99FF-AF01E7D14477}" type="datetimeFigureOut">
              <a:rPr lang="en-GB" smtClean="0"/>
              <a:t>17/12/2025</a:t>
            </a:fld>
            <a:endParaRPr lang="en-GB" dirty="0"/>
          </a:p>
        </p:txBody>
      </p:sp>
      <p:sp>
        <p:nvSpPr>
          <p:cNvPr id="5" name="Footer Placeholder 4">
            <a:extLst>
              <a:ext uri="{FF2B5EF4-FFF2-40B4-BE49-F238E27FC236}">
                <a16:creationId xmlns:a16="http://schemas.microsoft.com/office/drawing/2014/main" id="{B6380B48-B396-F4B5-E9F8-63748D2E1F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64BB2C78-BCE8-C720-64A0-BC884795A0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AC04FA-674D-4482-8BE9-BE4A1EFEC858}" type="slidenum">
              <a:rPr lang="en-GB" smtClean="0"/>
              <a:t>‹#›</a:t>
            </a:fld>
            <a:endParaRPr lang="en-GB" dirty="0"/>
          </a:p>
        </p:txBody>
      </p:sp>
      <p:sp>
        <p:nvSpPr>
          <p:cNvPr id="8" name="TextBox 7">
            <a:extLst>
              <a:ext uri="{FF2B5EF4-FFF2-40B4-BE49-F238E27FC236}">
                <a16:creationId xmlns:a16="http://schemas.microsoft.com/office/drawing/2014/main" id="{6528417A-DF15-A386-23B5-27BAC0C96A76}"/>
              </a:ext>
            </a:extLst>
          </p:cNvPr>
          <p:cNvSpPr txBox="1"/>
          <p:nvPr userDrawn="1">
            <p:extLst>
              <p:ext uri="{1162E1C5-73C7-4A58-AE30-91384D911F3F}">
                <p184:classification xmlns:p184="http://schemas.microsoft.com/office/powerpoint/2018/4/main" val="hdr"/>
              </p:ext>
            </p:extLst>
          </p:nvPr>
        </p:nvSpPr>
        <p:spPr>
          <a:xfrm>
            <a:off x="5915787" y="63500"/>
            <a:ext cx="388938" cy="152400"/>
          </a:xfrm>
          <a:prstGeom prst="rect">
            <a:avLst/>
          </a:prstGeom>
        </p:spPr>
        <p:txBody>
          <a:bodyPr horzOverflow="overflow" lIns="0" tIns="0" rIns="0" bIns="0">
            <a:spAutoFit/>
          </a:bodyPr>
          <a:lstStyle/>
          <a:p>
            <a:pPr algn="l"/>
            <a:r>
              <a:rPr lang="en-GB" sz="1000" dirty="0">
                <a:solidFill>
                  <a:srgbClr val="000000"/>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276514079"/>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C13E9-2659-1CB0-0551-0AFB7A251BDB}"/>
              </a:ext>
            </a:extLst>
          </p:cNvPr>
          <p:cNvSpPr txBox="1">
            <a:spLocks/>
          </p:cNvSpPr>
          <p:nvPr/>
        </p:nvSpPr>
        <p:spPr>
          <a:xfrm>
            <a:off x="3507254" y="2311863"/>
            <a:ext cx="6238553" cy="3299902"/>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1C57A5"/>
                </a:solidFill>
                <a:latin typeface="+mj-lt"/>
                <a:ea typeface="+mj-ea"/>
                <a:cs typeface="+mj-cs"/>
              </a:defRPr>
            </a:lvl1pPr>
          </a:lstStyle>
          <a:p>
            <a:r>
              <a:rPr lang="en-US" sz="4000" b="1" dirty="0"/>
              <a:t>The Strength Behind Our Stories</a:t>
            </a:r>
            <a:endParaRPr lang="en-GB" sz="8200" b="1" dirty="0"/>
          </a:p>
        </p:txBody>
      </p:sp>
      <p:sp>
        <p:nvSpPr>
          <p:cNvPr id="4" name="Subtitle 2">
            <a:extLst>
              <a:ext uri="{FF2B5EF4-FFF2-40B4-BE49-F238E27FC236}">
                <a16:creationId xmlns:a16="http://schemas.microsoft.com/office/drawing/2014/main" id="{96666383-40D6-6BD4-1E2E-F13840E8D0B5}"/>
              </a:ext>
            </a:extLst>
          </p:cNvPr>
          <p:cNvSpPr txBox="1">
            <a:spLocks/>
          </p:cNvSpPr>
          <p:nvPr/>
        </p:nvSpPr>
        <p:spPr>
          <a:xfrm>
            <a:off x="3507254" y="3855228"/>
            <a:ext cx="6238553" cy="1414355"/>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rgbClr val="1C57A5"/>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rgbClr val="1C57A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1C57A5"/>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rgbClr val="1C57A5"/>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rgbClr val="1C57A5"/>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US" dirty="0"/>
              <a:t>Year 1</a:t>
            </a:r>
          </a:p>
          <a:p>
            <a:pPr marL="0" indent="0">
              <a:buNone/>
            </a:pPr>
            <a:r>
              <a:rPr lang="en-US" dirty="0"/>
              <a:t>Strategy Report</a:t>
            </a:r>
            <a:endParaRPr lang="en-GB" dirty="0"/>
          </a:p>
        </p:txBody>
      </p:sp>
    </p:spTree>
    <p:extLst>
      <p:ext uri="{BB962C8B-B14F-4D97-AF65-F5344CB8AC3E}">
        <p14:creationId xmlns:p14="http://schemas.microsoft.com/office/powerpoint/2010/main" val="306609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0559F5-435F-CBA7-A4CC-8617BB848E4D}"/>
              </a:ext>
            </a:extLst>
          </p:cNvPr>
          <p:cNvSpPr>
            <a:spLocks noGrp="1"/>
          </p:cNvSpPr>
          <p:nvPr>
            <p:ph idx="1"/>
          </p:nvPr>
        </p:nvSpPr>
        <p:spPr>
          <a:xfrm>
            <a:off x="1649112" y="439884"/>
            <a:ext cx="9629274" cy="5753525"/>
          </a:xfrm>
        </p:spPr>
        <p:txBody>
          <a:bodyPr>
            <a:normAutofit fontScale="77500" lnSpcReduction="20000"/>
          </a:bodyPr>
          <a:lstStyle/>
          <a:p>
            <a:pPr marL="0" indent="0">
              <a:buNone/>
            </a:pPr>
            <a:r>
              <a:rPr lang="en-GB" dirty="0"/>
              <a:t>This strategy focuses on ensuring we provide the best care possible for our communities in a challenging and changing healthcare, political and financial environment.</a:t>
            </a:r>
          </a:p>
          <a:p>
            <a:pPr marL="0" indent="0">
              <a:buNone/>
            </a:pPr>
            <a:r>
              <a:rPr lang="en-GB" dirty="0"/>
              <a:t>As a society we are getting older and living with more complex conditions.</a:t>
            </a:r>
          </a:p>
          <a:p>
            <a:pPr marL="0" indent="0">
              <a:buNone/>
            </a:pPr>
            <a:r>
              <a:rPr lang="en-GB" dirty="0"/>
              <a:t>Having adapted our services through previous strategic plans, we remain committed to increasing our community support to reach those who need us.</a:t>
            </a:r>
          </a:p>
          <a:p>
            <a:pPr marL="0" indent="0">
              <a:buNone/>
            </a:pPr>
            <a:r>
              <a:rPr lang="en-GB" dirty="0"/>
              <a:t>Our population continues to rise, coupled with an ageing population, our services will be required more than ever in coming years.</a:t>
            </a:r>
          </a:p>
          <a:p>
            <a:pPr marL="0" indent="0">
              <a:buNone/>
            </a:pPr>
            <a:r>
              <a:rPr lang="en-GB" dirty="0"/>
              <a:t>Our focus for the next 3 years will, therefore, be on understanding who our community is, the types of support that best meets their needs and identifying the barriers to accessing this support. We need to attract, retain and develop our workforce to meet these support needs, nurturing talent and cultivating leaders for the future. Finally, as the Hospice approaches its 50</a:t>
            </a:r>
            <a:r>
              <a:rPr lang="en-GB" baseline="30000" dirty="0"/>
              <a:t>th</a:t>
            </a:r>
            <a:r>
              <a:rPr lang="en-GB" dirty="0"/>
              <a:t> birthday we look to ensuring the sustainability of the Hospice for the future. We will grow diverse charitable income streams while challenging the Scottish Government to provide sustainable funding for the Hospice sector. We will commit to reducing our environmental footprint while harnessing developments in digital technology to embrace new opportunities for communication, care provision and efficient working.</a:t>
            </a:r>
          </a:p>
          <a:p>
            <a:pPr marL="0" indent="0">
              <a:buNone/>
            </a:pPr>
            <a:r>
              <a:rPr lang="en-GB" dirty="0"/>
              <a:t>This report outlines the main achievements in year 1 of the strategy, the areas we have been unable to progress and the priorities for years 2 and 3.</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1166980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3A77DA-1011-5A2D-EB6E-B22878DE8D6A}"/>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20212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0B18A-BD21-9BBE-5781-BEFAE31B6D2B}"/>
              </a:ext>
            </a:extLst>
          </p:cNvPr>
          <p:cNvSpPr>
            <a:spLocks noGrp="1"/>
          </p:cNvSpPr>
          <p:nvPr>
            <p:ph type="title"/>
          </p:nvPr>
        </p:nvSpPr>
        <p:spPr/>
        <p:txBody>
          <a:bodyPr>
            <a:noAutofit/>
          </a:bodyPr>
          <a:lstStyle/>
          <a:p>
            <a:r>
              <a:rPr lang="en-US" sz="2800" b="1" dirty="0"/>
              <a:t>1.1 Work with partners to create a shared understanding of current and projected palliative care needs, resources and assets</a:t>
            </a:r>
            <a:endParaRPr lang="en-GB" sz="2800" b="1" dirty="0"/>
          </a:p>
        </p:txBody>
      </p:sp>
      <p:sp>
        <p:nvSpPr>
          <p:cNvPr id="3" name="Content Placeholder 2">
            <a:extLst>
              <a:ext uri="{FF2B5EF4-FFF2-40B4-BE49-F238E27FC236}">
                <a16:creationId xmlns:a16="http://schemas.microsoft.com/office/drawing/2014/main" id="{8AC1ED58-E7CE-3A86-C08B-95BF5A5A3D75}"/>
              </a:ext>
            </a:extLst>
          </p:cNvPr>
          <p:cNvSpPr>
            <a:spLocks noGrp="1"/>
          </p:cNvSpPr>
          <p:nvPr>
            <p:ph idx="1"/>
          </p:nvPr>
        </p:nvSpPr>
        <p:spPr>
          <a:xfrm>
            <a:off x="1724526" y="1825624"/>
            <a:ext cx="9934074" cy="4667251"/>
          </a:xfrm>
        </p:spPr>
        <p:txBody>
          <a:bodyPr vert="horz" lIns="0" tIns="45720" rIns="0" bIns="45720" rtlCol="0" anchor="t">
            <a:noAutofit/>
          </a:bodyPr>
          <a:lstStyle/>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Over the period of Year 1 of this strategy we</a:t>
            </a:r>
            <a:r>
              <a:rPr lang="en-US" sz="1100" b="1" spc="-55" dirty="0">
                <a:solidFill>
                  <a:schemeClr val="tx1"/>
                </a:solidFill>
                <a:latin typeface="Arial" panose="020B0604020202020204" pitchFamily="34" charset="0"/>
                <a:cs typeface="Arial" panose="020B0604020202020204" pitchFamily="34" charset="0"/>
              </a:rPr>
              <a:t> </a:t>
            </a:r>
            <a:r>
              <a:rPr lang="en-US" sz="1100" b="1" spc="-20" dirty="0">
                <a:solidFill>
                  <a:schemeClr val="tx1"/>
                </a:solidFill>
                <a:latin typeface="Arial" panose="020B0604020202020204" pitchFamily="34" charset="0"/>
                <a:cs typeface="Arial" panose="020B0604020202020204" pitchFamily="34" charset="0"/>
              </a:rPr>
              <a:t>have:</a:t>
            </a:r>
          </a:p>
          <a:p>
            <a:pPr>
              <a:lnSpc>
                <a:spcPct val="100000"/>
              </a:lnSpc>
              <a:spcBef>
                <a:spcPts val="600"/>
              </a:spcBef>
            </a:pPr>
            <a:r>
              <a:rPr lang="en-US" sz="1100" dirty="0">
                <a:solidFill>
                  <a:srgbClr val="49494B"/>
                </a:solidFill>
                <a:latin typeface="Arial"/>
                <a:cs typeface="Arial"/>
              </a:rPr>
              <a:t>Undertaken a population demographic, socioeconomic and equality data review to better understand who is in our community. We have compiled an internal ‘data report’ to reference this and have identified key resources and tools for ongoing updating of such data moving forward. This offers a clear understanding of who is in our community, creating a foundation from which to engage.</a:t>
            </a:r>
          </a:p>
          <a:p>
            <a:pPr>
              <a:lnSpc>
                <a:spcPct val="100000"/>
              </a:lnSpc>
              <a:spcBef>
                <a:spcPts val="600"/>
              </a:spcBef>
            </a:pPr>
            <a:r>
              <a:rPr lang="en-US" sz="1100" dirty="0">
                <a:solidFill>
                  <a:srgbClr val="49494B"/>
                </a:solidFill>
                <a:latin typeface="Arial"/>
                <a:cs typeface="Arial"/>
              </a:rPr>
              <a:t>Presented a collaborative update with Marie Curie Edinburgh on the current landscape of Hospice services across Lothian to the Primary Care Local Medical Committee (LMC) subgroup.</a:t>
            </a:r>
          </a:p>
          <a:p>
            <a:pPr>
              <a:lnSpc>
                <a:spcPct val="100000"/>
              </a:lnSpc>
              <a:spcBef>
                <a:spcPts val="600"/>
              </a:spcBef>
            </a:pPr>
            <a:r>
              <a:rPr lang="en-US" sz="1100" dirty="0">
                <a:solidFill>
                  <a:srgbClr val="49494B"/>
                </a:solidFill>
                <a:latin typeface="Arial"/>
                <a:cs typeface="Arial"/>
              </a:rPr>
              <a:t>Worked with colleagues from NHS Forth Valley and Universities of Strathclyde and Durham to develop a proposal for a literature review on healthcare professionals’ communication at end-of-life.</a:t>
            </a:r>
          </a:p>
          <a:p>
            <a:pPr>
              <a:lnSpc>
                <a:spcPct val="100000"/>
              </a:lnSpc>
              <a:spcBef>
                <a:spcPts val="600"/>
              </a:spcBef>
            </a:pPr>
            <a:r>
              <a:rPr lang="en-US" sz="1100" dirty="0">
                <a:solidFill>
                  <a:srgbClr val="49494B"/>
                </a:solidFill>
                <a:latin typeface="Arial"/>
                <a:cs typeface="Arial"/>
              </a:rPr>
              <a:t>Co-led an ongoing research study on understanding and assessing arts and health work for people with dementia participating across the UK.</a:t>
            </a:r>
          </a:p>
          <a:p>
            <a:pPr>
              <a:lnSpc>
                <a:spcPct val="100000"/>
              </a:lnSpc>
              <a:spcBef>
                <a:spcPts val="600"/>
              </a:spcBef>
            </a:pPr>
            <a:r>
              <a:rPr lang="en-US" sz="1100" dirty="0">
                <a:solidFill>
                  <a:srgbClr val="49494B"/>
                </a:solidFill>
                <a:latin typeface="Arial"/>
                <a:cs typeface="Arial"/>
              </a:rPr>
              <a:t>Completed a national mapping of arts service provisions across hospices across Scotland, and of music therapy provisions in hospices across Italy.</a:t>
            </a:r>
          </a:p>
          <a:p>
            <a:pPr>
              <a:lnSpc>
                <a:spcPct val="100000"/>
              </a:lnSpc>
              <a:spcBef>
                <a:spcPts val="600"/>
              </a:spcBef>
            </a:pPr>
            <a:r>
              <a:rPr lang="en-US" sz="1100" dirty="0">
                <a:solidFill>
                  <a:srgbClr val="49494B"/>
                </a:solidFill>
                <a:latin typeface="Arial"/>
                <a:cs typeface="Arial"/>
              </a:rPr>
              <a:t>Contributed as a site to the POST international multi-</a:t>
            </a:r>
            <a:r>
              <a:rPr lang="en-GB" sz="1100" noProof="0" dirty="0">
                <a:solidFill>
                  <a:srgbClr val="49494B"/>
                </a:solidFill>
                <a:latin typeface="Arial"/>
                <a:cs typeface="Arial"/>
              </a:rPr>
              <a:t>centre</a:t>
            </a:r>
            <a:r>
              <a:rPr lang="en-US" sz="1100" dirty="0">
                <a:solidFill>
                  <a:srgbClr val="49494B"/>
                </a:solidFill>
                <a:latin typeface="Arial"/>
                <a:cs typeface="Arial"/>
              </a:rPr>
              <a:t> observational study exploring the use of the term ‘"cancer survivors" and people’s views of it.  </a:t>
            </a:r>
          </a:p>
          <a:p>
            <a:pPr>
              <a:lnSpc>
                <a:spcPct val="100000"/>
              </a:lnSpc>
              <a:spcBef>
                <a:spcPts val="600"/>
              </a:spcBef>
            </a:pPr>
            <a:r>
              <a:rPr lang="en-US" sz="1100" dirty="0">
                <a:solidFill>
                  <a:srgbClr val="49494B"/>
                </a:solidFill>
                <a:latin typeface="Arial"/>
                <a:cs typeface="Arial"/>
              </a:rPr>
              <a:t>Completed Cancer </a:t>
            </a:r>
            <a:r>
              <a:rPr lang="en-US" sz="1100" dirty="0">
                <a:solidFill>
                  <a:schemeClr val="tx1"/>
                </a:solidFill>
                <a:latin typeface="Arial" panose="020B0604020202020204" pitchFamily="34" charset="0"/>
                <a:cs typeface="Arial" panose="020B0604020202020204" pitchFamily="34" charset="0"/>
              </a:rPr>
              <a:t>Cachexia Prevalence Study: Retrospective review of 513 cancer related deaths over a 3-year period at St Columba's Hospice Care.  </a:t>
            </a:r>
          </a:p>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Next steps:</a:t>
            </a:r>
          </a:p>
          <a:p>
            <a:pPr>
              <a:lnSpc>
                <a:spcPct val="100000"/>
              </a:lnSpc>
              <a:spcBef>
                <a:spcPts val="600"/>
              </a:spcBef>
            </a:pPr>
            <a:r>
              <a:rPr lang="en-US" sz="1100" dirty="0">
                <a:solidFill>
                  <a:srgbClr val="49494B"/>
                </a:solidFill>
                <a:latin typeface="Arial"/>
                <a:cs typeface="Arial"/>
              </a:rPr>
              <a:t>Summarise existing evidence on population trends for, and needs of, unpaid carers in Edinburgh and East Lothian and present this to relevant stakeholder groups to identify priorities for action.</a:t>
            </a:r>
          </a:p>
          <a:p>
            <a:pPr>
              <a:lnSpc>
                <a:spcPct val="100000"/>
              </a:lnSpc>
              <a:spcBef>
                <a:spcPts val="600"/>
              </a:spcBef>
            </a:pPr>
            <a:r>
              <a:rPr lang="en-US" sz="1100" dirty="0">
                <a:solidFill>
                  <a:srgbClr val="49494B"/>
                </a:solidFill>
                <a:latin typeface="Arial"/>
                <a:cs typeface="Arial"/>
              </a:rPr>
              <a:t>Consider how best to map who the hospice is serving against the local data to better understand gaps, needs and establish a baseline for future work.</a:t>
            </a:r>
          </a:p>
          <a:p>
            <a:pPr>
              <a:lnSpc>
                <a:spcPct val="100000"/>
              </a:lnSpc>
              <a:spcBef>
                <a:spcPts val="600"/>
              </a:spcBef>
            </a:pPr>
            <a:r>
              <a:rPr lang="en-US" sz="1100" dirty="0">
                <a:solidFill>
                  <a:srgbClr val="49494B"/>
                </a:solidFill>
                <a:latin typeface="Arial"/>
                <a:cs typeface="Arial"/>
              </a:rPr>
              <a:t>Develop our Stepped </a:t>
            </a:r>
            <a:r>
              <a:rPr lang="en-US" sz="1100" dirty="0">
                <a:solidFill>
                  <a:schemeClr val="tx1"/>
                </a:solidFill>
                <a:latin typeface="Arial"/>
                <a:cs typeface="Arial"/>
              </a:rPr>
              <a:t>Care Model for Bereavement and embed this within the Hospice.</a:t>
            </a:r>
          </a:p>
        </p:txBody>
      </p:sp>
    </p:spTree>
    <p:extLst>
      <p:ext uri="{BB962C8B-B14F-4D97-AF65-F5344CB8AC3E}">
        <p14:creationId xmlns:p14="http://schemas.microsoft.com/office/powerpoint/2010/main" val="1579177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5BD81-1204-7FB6-3A47-E33A6D8DACC5}"/>
              </a:ext>
            </a:extLst>
          </p:cNvPr>
          <p:cNvSpPr>
            <a:spLocks noGrp="1"/>
          </p:cNvSpPr>
          <p:nvPr>
            <p:ph type="title"/>
          </p:nvPr>
        </p:nvSpPr>
        <p:spPr/>
        <p:txBody>
          <a:bodyPr>
            <a:noAutofit/>
          </a:bodyPr>
          <a:lstStyle/>
          <a:p>
            <a:r>
              <a:rPr lang="en-US" sz="3200" b="1" dirty="0"/>
              <a:t>1.2 Explore the needs, wants and barriers which affect people accessing the care and support they need</a:t>
            </a:r>
            <a:endParaRPr lang="en-GB" sz="3200" b="1" dirty="0"/>
          </a:p>
        </p:txBody>
      </p:sp>
      <p:sp>
        <p:nvSpPr>
          <p:cNvPr id="3" name="Content Placeholder 2">
            <a:extLst>
              <a:ext uri="{FF2B5EF4-FFF2-40B4-BE49-F238E27FC236}">
                <a16:creationId xmlns:a16="http://schemas.microsoft.com/office/drawing/2014/main" id="{0F4ED1EE-263C-334F-4CBE-E3FDF556F53D}"/>
              </a:ext>
            </a:extLst>
          </p:cNvPr>
          <p:cNvSpPr>
            <a:spLocks noGrp="1"/>
          </p:cNvSpPr>
          <p:nvPr>
            <p:ph idx="1"/>
          </p:nvPr>
        </p:nvSpPr>
        <p:spPr/>
        <p:txBody>
          <a:bodyPr>
            <a:normAutofit fontScale="55000" lnSpcReduction="20000"/>
          </a:body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1"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Over the period of Year 1 of this strategy we</a:t>
            </a:r>
            <a:r>
              <a:rPr kumimoji="0" lang="en-US" sz="1800" b="1" i="0" u="none" strike="noStrike" kern="1200" cap="none" spc="-55"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2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have:</a:t>
            </a: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1800" b="0"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Developed further our gender diversity group and linked to SPG1’s work on Equality, Diversity and Inclusion (EDI).</a:t>
            </a:r>
          </a:p>
          <a:p>
            <a:pPr>
              <a:defRPr/>
            </a:pPr>
            <a:r>
              <a:rPr lang="en-US" sz="1800" dirty="0">
                <a:solidFill>
                  <a:srgbClr val="49494B"/>
                </a:solidFill>
                <a:latin typeface="Arial" panose="020B0604020202020204" pitchFamily="34" charset="0"/>
                <a:cs typeface="Arial" panose="020B0604020202020204" pitchFamily="34" charset="0"/>
              </a:rPr>
              <a:t>Registered scoping literature review on EDI in palliative care.</a:t>
            </a:r>
          </a:p>
          <a:p>
            <a:pPr lvl="0">
              <a:defRPr/>
            </a:pPr>
            <a:r>
              <a:rPr kumimoji="0" lang="en-US" sz="1800" b="0"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Designed and piloted an </a:t>
            </a:r>
            <a:r>
              <a:rPr lang="en-US" sz="1800" dirty="0">
                <a:solidFill>
                  <a:srgbClr val="49494B"/>
                </a:solidFill>
                <a:latin typeface="Arial" panose="020B0604020202020204" pitchFamily="34" charset="0"/>
                <a:cs typeface="Arial" panose="020B0604020202020204" pitchFamily="34" charset="0"/>
              </a:rPr>
              <a:t>online staff survey about EDI.</a:t>
            </a:r>
            <a:endParaRPr kumimoji="0" lang="en-US" sz="1800" b="0"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endParaRPr>
          </a:p>
          <a:p>
            <a:pPr lvl="0">
              <a:defRPr/>
            </a:pPr>
            <a:r>
              <a:rPr lang="en-US" sz="1800" dirty="0">
                <a:solidFill>
                  <a:srgbClr val="49494B"/>
                </a:solidFill>
                <a:latin typeface="Arial"/>
                <a:cs typeface="Arial"/>
              </a:rPr>
              <a:t>Started to review the existing evidence on unpaid carer needs.</a:t>
            </a:r>
          </a:p>
          <a:p>
            <a:pPr lvl="0">
              <a:defRPr/>
            </a:pPr>
            <a:r>
              <a:rPr lang="en-US" sz="1800" dirty="0">
                <a:solidFill>
                  <a:srgbClr val="49494B"/>
                </a:solidFill>
                <a:latin typeface="Arial"/>
                <a:cs typeface="Arial"/>
              </a:rPr>
              <a:t>Rolled out bereavement charter  - Primary Schools awareness.  </a:t>
            </a:r>
          </a:p>
          <a:p>
            <a:pPr lvl="0">
              <a:defRPr/>
            </a:pPr>
            <a:r>
              <a:rPr lang="en-US" sz="1800" dirty="0">
                <a:solidFill>
                  <a:srgbClr val="49494B"/>
                </a:solidFill>
                <a:latin typeface="Arial"/>
                <a:cs typeface="Arial"/>
              </a:rPr>
              <a:t>Collaborated with QMU for establishing the university’s bereavement group which led the bereavement charter within the university. </a:t>
            </a:r>
          </a:p>
          <a:p>
            <a:pPr lvl="0">
              <a:defRPr/>
            </a:pPr>
            <a:r>
              <a:rPr lang="en-US" sz="1800" dirty="0">
                <a:solidFill>
                  <a:srgbClr val="49494B"/>
                </a:solidFill>
                <a:latin typeface="Arial"/>
                <a:cs typeface="Arial"/>
              </a:rPr>
              <a:t>Completed a service evaluation project regarding our care at home provisions.</a:t>
            </a:r>
          </a:p>
          <a:p>
            <a:pPr lvl="0">
              <a:defRPr/>
            </a:pPr>
            <a:r>
              <a:rPr lang="en-US" sz="1800" dirty="0">
                <a:solidFill>
                  <a:srgbClr val="49494B"/>
                </a:solidFill>
                <a:latin typeface="Arial"/>
                <a:cs typeface="Arial"/>
              </a:rPr>
              <a:t>Explored through research and education the needs, wants and barriers (including the Palliative Arts No17 Talks).</a:t>
            </a:r>
          </a:p>
          <a:p>
            <a:pPr lvl="0">
              <a:defRPr/>
            </a:pPr>
            <a:r>
              <a:rPr lang="en-US" sz="1800" dirty="0">
                <a:solidFill>
                  <a:srgbClr val="49494B"/>
                </a:solidFill>
                <a:latin typeface="Arial"/>
                <a:cs typeface="Arial"/>
              </a:rPr>
              <a:t>Developed further the hospice’s public health palliative care framework.</a:t>
            </a:r>
          </a:p>
          <a:p>
            <a:pPr lvl="0">
              <a:defRPr/>
            </a:pPr>
            <a:r>
              <a:rPr lang="en-US" sz="1800" dirty="0">
                <a:solidFill>
                  <a:srgbClr val="49494B"/>
                </a:solidFill>
                <a:latin typeface="Arial"/>
                <a:cs typeface="Arial"/>
              </a:rPr>
              <a:t>Submitted research grants applications with various partners to explore the needs, wants and barriers which affect people with dementia, and those benefitting from musical care work.</a:t>
            </a:r>
          </a:p>
          <a:p>
            <a:pPr lvl="0">
              <a:defRPr/>
            </a:pPr>
            <a:endParaRPr lang="en-US" sz="1800" dirty="0">
              <a:solidFill>
                <a:srgbClr val="49494B"/>
              </a:solidFill>
              <a:latin typeface="Arial"/>
              <a:cs typeface="Arial"/>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US" sz="1800" b="1"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Next steps:</a:t>
            </a: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1800" b="0"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Implementation of EDI survey across hospice staff and volunteers to inform future workstreams.</a:t>
            </a:r>
          </a:p>
          <a:p>
            <a:pPr>
              <a:defRPr/>
            </a:pPr>
            <a:r>
              <a:rPr lang="en-US" sz="1800" dirty="0">
                <a:solidFill>
                  <a:schemeClr val="tx1"/>
                </a:solidFill>
                <a:latin typeface="Arial"/>
                <a:cs typeface="Arial"/>
              </a:rPr>
              <a:t>Consult/engage with stakeholders around our equality, diversity and inclusion (EDI)  work; </a:t>
            </a:r>
            <a:r>
              <a:rPr kumimoji="0" lang="en-US" sz="1800" b="0"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EDI knowledge exchange/world café event.</a:t>
            </a:r>
          </a:p>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1800" b="0"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Analyse gaps in service uptake and proactively seek to better understand with communities the barriers and reasons for this.</a:t>
            </a:r>
          </a:p>
          <a:p>
            <a:pPr>
              <a:defRPr/>
            </a:pPr>
            <a:r>
              <a:rPr lang="en-US" sz="1800" dirty="0">
                <a:solidFill>
                  <a:srgbClr val="49494B"/>
                </a:solidFill>
                <a:latin typeface="Arial"/>
                <a:cs typeface="Arial"/>
              </a:rPr>
              <a:t>Explore how our website can be better used to provide information to carers and bereaved relatives.</a:t>
            </a:r>
          </a:p>
          <a:p>
            <a:pPr>
              <a:defRPr/>
            </a:pPr>
            <a:r>
              <a:rPr lang="en-US" sz="1800" dirty="0">
                <a:solidFill>
                  <a:srgbClr val="49494B"/>
                </a:solidFill>
                <a:latin typeface="Arial"/>
                <a:cs typeface="Arial"/>
              </a:rPr>
              <a:t>Disseminate the hospice’s public health palliative care framework and engage with relevant stakeholders to refine.</a:t>
            </a:r>
          </a:p>
          <a:p>
            <a:pPr>
              <a:defRPr/>
            </a:pPr>
            <a:endParaRPr kumimoji="0" lang="en-US" sz="1800" b="0"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endParaRPr>
          </a:p>
          <a:p>
            <a:endParaRPr lang="en-GB" dirty="0"/>
          </a:p>
        </p:txBody>
      </p:sp>
    </p:spTree>
    <p:extLst>
      <p:ext uri="{BB962C8B-B14F-4D97-AF65-F5344CB8AC3E}">
        <p14:creationId xmlns:p14="http://schemas.microsoft.com/office/powerpoint/2010/main" val="2434489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C216-F945-D2A3-A272-24F76F040A8B}"/>
              </a:ext>
            </a:extLst>
          </p:cNvPr>
          <p:cNvSpPr>
            <a:spLocks noGrp="1"/>
          </p:cNvSpPr>
          <p:nvPr>
            <p:ph type="title"/>
          </p:nvPr>
        </p:nvSpPr>
        <p:spPr/>
        <p:txBody>
          <a:bodyPr>
            <a:noAutofit/>
          </a:bodyPr>
          <a:lstStyle/>
          <a:p>
            <a:r>
              <a:rPr lang="en-US" sz="2800" b="1" dirty="0"/>
              <a:t>1.3 Work in partnership internally, and externally, to develop targeted, person-centred, joined up services to address areas of priority</a:t>
            </a:r>
            <a:endParaRPr lang="en-GB" sz="2800" b="1" dirty="0"/>
          </a:p>
        </p:txBody>
      </p:sp>
      <p:sp>
        <p:nvSpPr>
          <p:cNvPr id="3" name="Content Placeholder 2">
            <a:extLst>
              <a:ext uri="{FF2B5EF4-FFF2-40B4-BE49-F238E27FC236}">
                <a16:creationId xmlns:a16="http://schemas.microsoft.com/office/drawing/2014/main" id="{DC893DF4-3D68-D957-272C-2D112295C7C9}"/>
              </a:ext>
            </a:extLst>
          </p:cNvPr>
          <p:cNvSpPr>
            <a:spLocks noGrp="1"/>
          </p:cNvSpPr>
          <p:nvPr>
            <p:ph idx="1"/>
          </p:nvPr>
        </p:nvSpPr>
        <p:spPr/>
        <p:txBody>
          <a:bodyPr vert="horz" lIns="0" tIns="45720" rIns="0" bIns="45720" rtlCol="0" anchor="t">
            <a:normAutofit fontScale="55000" lnSpcReduction="20000"/>
          </a:bodyPr>
          <a:lstStyle/>
          <a:p>
            <a:pPr marL="0" marR="0" lvl="0" indent="0" algn="l" defTabSz="914400" rtl="0" eaLnBrk="1" fontAlgn="auto" latinLnBrk="0" hangingPunct="1">
              <a:lnSpc>
                <a:spcPct val="120000"/>
              </a:lnSpc>
              <a:spcBef>
                <a:spcPts val="1000"/>
              </a:spcBef>
              <a:spcAft>
                <a:spcPts val="0"/>
              </a:spcAft>
              <a:buClrTx/>
              <a:buSzTx/>
              <a:buFont typeface="Arial"/>
              <a:buNone/>
              <a:tabLst/>
              <a:defRPr/>
            </a:pPr>
            <a:r>
              <a:rPr kumimoji="0" lang="en-US" sz="1800" b="1"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Over the period of Year 1 of this strategy we</a:t>
            </a:r>
            <a:r>
              <a:rPr kumimoji="0" lang="en-US" sz="1800" b="1" i="0" u="none" strike="noStrike" kern="1200" cap="none" spc="-55"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2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have:</a:t>
            </a:r>
          </a:p>
          <a:p>
            <a:pPr>
              <a:lnSpc>
                <a:spcPct val="120000"/>
              </a:lnSpc>
              <a:spcBef>
                <a:spcPts val="600"/>
              </a:spcBef>
              <a:defRPr/>
            </a:pPr>
            <a:r>
              <a:rPr lang="en-US" sz="1800" dirty="0">
                <a:solidFill>
                  <a:srgbClr val="49494B"/>
                </a:solidFill>
                <a:latin typeface="Arial"/>
                <a:cs typeface="Arial"/>
              </a:rPr>
              <a:t>Worked with Scottish Government Palliative Care strategy group to further future care planning knowledge and understanding from a whole health, social care and general public perspective.</a:t>
            </a:r>
          </a:p>
          <a:p>
            <a:pPr>
              <a:lnSpc>
                <a:spcPct val="120000"/>
              </a:lnSpc>
              <a:spcBef>
                <a:spcPts val="600"/>
              </a:spcBef>
              <a:defRPr/>
            </a:pPr>
            <a:r>
              <a:rPr lang="en-US" sz="1800" dirty="0">
                <a:solidFill>
                  <a:srgbClr val="49494B"/>
                </a:solidFill>
                <a:latin typeface="Arial"/>
                <a:cs typeface="Arial"/>
              </a:rPr>
              <a:t>Developed a Future Care Planning model, resources, and training for the hospice workforce, and for the general public.</a:t>
            </a:r>
          </a:p>
          <a:p>
            <a:pPr>
              <a:lnSpc>
                <a:spcPct val="120000"/>
              </a:lnSpc>
              <a:spcBef>
                <a:spcPts val="600"/>
              </a:spcBef>
              <a:defRPr/>
            </a:pPr>
            <a:r>
              <a:rPr lang="en-US" sz="1800" dirty="0">
                <a:solidFill>
                  <a:schemeClr val="tx1"/>
                </a:solidFill>
                <a:latin typeface="Arial"/>
                <a:cs typeface="Arial"/>
              </a:rPr>
              <a:t>Joined the Scottish Chamber Orchestra’s new Music and Dementia Advisory Group to promote targeted and joined up initiatives in Scotland. </a:t>
            </a:r>
          </a:p>
          <a:p>
            <a:pPr>
              <a:lnSpc>
                <a:spcPct val="120000"/>
              </a:lnSpc>
              <a:spcBef>
                <a:spcPts val="600"/>
              </a:spcBef>
              <a:defRPr/>
            </a:pPr>
            <a:r>
              <a:rPr lang="en-US" sz="1800" dirty="0">
                <a:solidFill>
                  <a:srgbClr val="49494B"/>
                </a:solidFill>
                <a:latin typeface="Arial"/>
                <a:cs typeface="Arial"/>
              </a:rPr>
              <a:t>Worked with VOCAL to develop a new carer support group.</a:t>
            </a:r>
            <a:endParaRPr lang="en-US" sz="1800" b="0" i="0" u="none" strike="noStrike" kern="1200" cap="none" spc="0" normalizeH="0" baseline="0" noProof="0" dirty="0">
              <a:ln>
                <a:noFill/>
              </a:ln>
              <a:solidFill>
                <a:srgbClr val="49494B"/>
              </a:solidFill>
              <a:effectLst/>
              <a:uLnTx/>
              <a:uFillTx/>
              <a:latin typeface="Arial" panose="020B0604020202020204" pitchFamily="34" charset="0"/>
              <a:cs typeface="Arial" panose="020B0604020202020204" pitchFamily="34" charset="0"/>
            </a:endParaRPr>
          </a:p>
          <a:p>
            <a:pPr>
              <a:lnSpc>
                <a:spcPct val="120000"/>
              </a:lnSpc>
              <a:spcBef>
                <a:spcPts val="600"/>
              </a:spcBef>
              <a:defRPr/>
            </a:pPr>
            <a:r>
              <a:rPr lang="en-US" sz="1800" dirty="0">
                <a:solidFill>
                  <a:srgbClr val="49494B"/>
                </a:solidFill>
                <a:latin typeface="Arial"/>
                <a:cs typeface="Arial"/>
              </a:rPr>
              <a:t>Liaised with multifaith representatives to improve understanding and accessibility of hospice services.</a:t>
            </a:r>
          </a:p>
          <a:p>
            <a:pPr>
              <a:lnSpc>
                <a:spcPct val="120000"/>
              </a:lnSpc>
              <a:spcBef>
                <a:spcPts val="600"/>
              </a:spcBef>
              <a:defRPr/>
            </a:pPr>
            <a:r>
              <a:rPr lang="en-US" sz="1800" dirty="0">
                <a:solidFill>
                  <a:srgbClr val="49494B"/>
                </a:solidFill>
                <a:latin typeface="Arial"/>
                <a:cs typeface="Arial"/>
              </a:rPr>
              <a:t>Provided trauma-informed and trauma-skilled training to all staff to improve access to care and support for people affected by current or historical trauma.</a:t>
            </a:r>
          </a:p>
          <a:p>
            <a:pPr>
              <a:lnSpc>
                <a:spcPct val="120000"/>
              </a:lnSpc>
              <a:spcBef>
                <a:spcPts val="600"/>
              </a:spcBef>
              <a:defRPr/>
            </a:pPr>
            <a:r>
              <a:rPr lang="en-US" sz="1800" dirty="0">
                <a:solidFill>
                  <a:srgbClr val="49494B"/>
                </a:solidFill>
                <a:latin typeface="Arial"/>
                <a:cs typeface="Arial"/>
              </a:rPr>
              <a:t>Worked with national and local partners to ensure quality information is available to everyone in simple and easily understood formats.</a:t>
            </a:r>
          </a:p>
          <a:p>
            <a:pPr>
              <a:lnSpc>
                <a:spcPct val="120000"/>
              </a:lnSpc>
              <a:spcBef>
                <a:spcPts val="600"/>
              </a:spcBef>
              <a:defRPr/>
            </a:pPr>
            <a:r>
              <a:rPr lang="en-US" sz="1800" dirty="0">
                <a:solidFill>
                  <a:srgbClr val="49494B"/>
                </a:solidFill>
                <a:latin typeface="Arial"/>
                <a:cs typeface="Arial"/>
              </a:rPr>
              <a:t>Led the first Knowledge Exchange event for our University Hospice partnership to promote further links and joined up initiatives (including new placement opportunities to address areas of priority).</a:t>
            </a:r>
          </a:p>
          <a:p>
            <a:pPr>
              <a:lnSpc>
                <a:spcPct val="120000"/>
              </a:lnSpc>
              <a:spcBef>
                <a:spcPts val="600"/>
              </a:spcBef>
              <a:defRPr/>
            </a:pPr>
            <a:r>
              <a:rPr lang="en-US" sz="1800" dirty="0">
                <a:solidFill>
                  <a:srgbClr val="49494B"/>
                </a:solidFill>
                <a:latin typeface="Arial"/>
                <a:cs typeface="Arial"/>
              </a:rPr>
              <a:t>Hosted trainees from the NHS Scotland Management Training Scheme 2025 to promote joined up understanding.</a:t>
            </a:r>
          </a:p>
          <a:p>
            <a:pPr>
              <a:lnSpc>
                <a:spcPct val="120000"/>
              </a:lnSpc>
              <a:spcBef>
                <a:spcPts val="600"/>
              </a:spcBef>
              <a:defRPr/>
            </a:pPr>
            <a:r>
              <a:rPr kumimoji="0" lang="en-US" sz="1800" b="0"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Hosted numerous international educational visits.</a:t>
            </a:r>
          </a:p>
          <a:p>
            <a:pPr marL="0" marR="0" lvl="0" indent="0" algn="l" defTabSz="914400" rtl="0" eaLnBrk="1" fontAlgn="auto" latinLnBrk="0" hangingPunct="1">
              <a:lnSpc>
                <a:spcPct val="120000"/>
              </a:lnSpc>
              <a:spcBef>
                <a:spcPts val="1000"/>
              </a:spcBef>
              <a:spcAft>
                <a:spcPts val="0"/>
              </a:spcAft>
              <a:buClrTx/>
              <a:buSzTx/>
              <a:buFont typeface="Arial"/>
              <a:buNone/>
              <a:tabLst/>
              <a:defRPr/>
            </a:pPr>
            <a:r>
              <a:rPr kumimoji="0" lang="en-US" sz="1800" b="1" i="0" u="none" strike="noStrike" kern="1200" cap="none" spc="0" normalizeH="0" baseline="0" noProof="0" dirty="0">
                <a:ln>
                  <a:noFill/>
                </a:ln>
                <a:solidFill>
                  <a:srgbClr val="49494B"/>
                </a:solidFill>
                <a:effectLst/>
                <a:uLnTx/>
                <a:uFillTx/>
                <a:latin typeface="Arial" panose="020B0604020202020204" pitchFamily="34" charset="0"/>
                <a:ea typeface="+mn-ea"/>
                <a:cs typeface="Arial" panose="020B0604020202020204" pitchFamily="34" charset="0"/>
              </a:rPr>
              <a:t>Next steps:</a:t>
            </a:r>
          </a:p>
          <a:p>
            <a:pPr marL="228600" marR="0" lvl="0" indent="-228600" algn="l" defTabSz="914400" rtl="0" eaLnBrk="1" fontAlgn="auto" latinLnBrk="0" hangingPunct="1">
              <a:lnSpc>
                <a:spcPct val="120000"/>
              </a:lnSpc>
              <a:spcBef>
                <a:spcPts val="600"/>
              </a:spcBef>
              <a:spcAft>
                <a:spcPts val="0"/>
              </a:spcAft>
              <a:buClrTx/>
              <a:buSzTx/>
              <a:buFont typeface="Arial"/>
              <a:buChar char="•"/>
              <a:tabLst/>
              <a:defRPr/>
            </a:pPr>
            <a:r>
              <a:rPr lang="en-US" sz="1800" dirty="0">
                <a:solidFill>
                  <a:srgbClr val="49494B"/>
                </a:solidFill>
                <a:latin typeface="Arial"/>
                <a:cs typeface="Arial"/>
              </a:rPr>
              <a:t>Offer education and engage in dialogue with key professional stakeholders (e.g. GP training sessions).</a:t>
            </a:r>
          </a:p>
          <a:p>
            <a:pPr marL="228600" marR="0" lvl="0" indent="-228600" algn="l" defTabSz="914400" rtl="0" eaLnBrk="1" fontAlgn="auto" latinLnBrk="0" hangingPunct="1">
              <a:lnSpc>
                <a:spcPct val="120000"/>
              </a:lnSpc>
              <a:spcBef>
                <a:spcPts val="600"/>
              </a:spcBef>
              <a:spcAft>
                <a:spcPts val="0"/>
              </a:spcAft>
              <a:buClrTx/>
              <a:buSzTx/>
              <a:buFont typeface="Arial"/>
              <a:buChar char="•"/>
              <a:tabLst/>
              <a:defRPr/>
            </a:pPr>
            <a:r>
              <a:rPr lang="en-US" sz="1800" dirty="0">
                <a:solidFill>
                  <a:srgbClr val="49494B"/>
                </a:solidFill>
                <a:latin typeface="Arial"/>
                <a:cs typeface="Arial"/>
              </a:rPr>
              <a:t>Launch a Future Care Planning webpage to offer all resources, guides and video/training for people to access alongside a future care plan for people to populate, in line with the national FCP to be launched.</a:t>
            </a:r>
          </a:p>
          <a:p>
            <a:pPr marL="228600" marR="0" lvl="0" indent="-228600" algn="l" defTabSz="914400" rtl="0" eaLnBrk="1" fontAlgn="auto" latinLnBrk="0" hangingPunct="1">
              <a:lnSpc>
                <a:spcPct val="120000"/>
              </a:lnSpc>
              <a:spcBef>
                <a:spcPts val="600"/>
              </a:spcBef>
              <a:spcAft>
                <a:spcPts val="0"/>
              </a:spcAft>
              <a:buClrTx/>
              <a:buSzTx/>
              <a:buFont typeface="Arial"/>
              <a:buChar char="•"/>
              <a:tabLst/>
              <a:defRPr/>
            </a:pPr>
            <a:r>
              <a:rPr lang="en-US" sz="1800" dirty="0">
                <a:solidFill>
                  <a:srgbClr val="49494B"/>
                </a:solidFill>
                <a:latin typeface="Arial"/>
                <a:cs typeface="Arial"/>
              </a:rPr>
              <a:t>Organise consultation event for the hospice’s emerging Public Health Palliative Care framework</a:t>
            </a:r>
          </a:p>
          <a:p>
            <a:pPr>
              <a:lnSpc>
                <a:spcPct val="120000"/>
              </a:lnSpc>
            </a:pPr>
            <a:endParaRPr lang="en-GB" dirty="0"/>
          </a:p>
        </p:txBody>
      </p:sp>
    </p:spTree>
    <p:extLst>
      <p:ext uri="{BB962C8B-B14F-4D97-AF65-F5344CB8AC3E}">
        <p14:creationId xmlns:p14="http://schemas.microsoft.com/office/powerpoint/2010/main" val="27514931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07FD4D-0931-DA10-B9A7-79EA9972135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584578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5D767-F9D1-70F0-CEA9-560CE8A3D3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F4FBE-D386-C3E1-82C6-0781DADB4C46}"/>
              </a:ext>
            </a:extLst>
          </p:cNvPr>
          <p:cNvSpPr>
            <a:spLocks noGrp="1"/>
          </p:cNvSpPr>
          <p:nvPr>
            <p:ph type="title"/>
          </p:nvPr>
        </p:nvSpPr>
        <p:spPr/>
        <p:txBody>
          <a:bodyPr>
            <a:noAutofit/>
          </a:bodyPr>
          <a:lstStyle/>
          <a:p>
            <a:r>
              <a:rPr lang="en-US" sz="2800" b="1" dirty="0"/>
              <a:t>2.1 Work with our team to ensure we are a great place to work for everyone involved with our services</a:t>
            </a:r>
            <a:endParaRPr lang="en-GB" sz="2800" b="1" dirty="0"/>
          </a:p>
        </p:txBody>
      </p:sp>
      <p:sp>
        <p:nvSpPr>
          <p:cNvPr id="3" name="Content Placeholder 2">
            <a:extLst>
              <a:ext uri="{FF2B5EF4-FFF2-40B4-BE49-F238E27FC236}">
                <a16:creationId xmlns:a16="http://schemas.microsoft.com/office/drawing/2014/main" id="{B8865504-8E7D-475B-0FC6-25210D559DE2}"/>
              </a:ext>
            </a:extLst>
          </p:cNvPr>
          <p:cNvSpPr>
            <a:spLocks noGrp="1"/>
          </p:cNvSpPr>
          <p:nvPr>
            <p:ph idx="1"/>
          </p:nvPr>
        </p:nvSpPr>
        <p:spPr>
          <a:xfrm>
            <a:off x="1724526" y="1825624"/>
            <a:ext cx="9934074" cy="4667251"/>
          </a:xfrm>
        </p:spPr>
        <p:txBody>
          <a:bodyPr vert="horz" lIns="0" tIns="45720" rIns="0" bIns="45720" rtlCol="0" anchor="t">
            <a:noAutofit/>
          </a:bodyPr>
          <a:lstStyle/>
          <a:p>
            <a:pPr marL="0" indent="0">
              <a:lnSpc>
                <a:spcPct val="120000"/>
              </a:lnSpc>
              <a:buNone/>
            </a:pPr>
            <a:r>
              <a:rPr lang="en-GB" sz="1100" b="1" noProof="0" dirty="0">
                <a:solidFill>
                  <a:schemeClr val="tx1"/>
                </a:solidFill>
                <a:latin typeface="Arial" panose="020B0604020202020204" pitchFamily="34" charset="0"/>
                <a:cs typeface="Arial" panose="020B0604020202020204" pitchFamily="34" charset="0"/>
              </a:rPr>
              <a:t>Over the period of Year 1 of this strategy we</a:t>
            </a:r>
            <a:r>
              <a:rPr lang="en-GB" sz="1100" b="1" spc="-55" noProof="0" dirty="0">
                <a:solidFill>
                  <a:schemeClr val="tx1"/>
                </a:solidFill>
                <a:latin typeface="Arial" panose="020B0604020202020204" pitchFamily="34" charset="0"/>
                <a:cs typeface="Arial" panose="020B0604020202020204" pitchFamily="34" charset="0"/>
              </a:rPr>
              <a:t> </a:t>
            </a:r>
            <a:r>
              <a:rPr lang="en-GB" sz="1100" b="1" spc="-20" noProof="0" dirty="0">
                <a:solidFill>
                  <a:schemeClr val="tx1"/>
                </a:solidFill>
                <a:latin typeface="Arial" panose="020B0604020202020204" pitchFamily="34" charset="0"/>
                <a:cs typeface="Arial" panose="020B0604020202020204" pitchFamily="34" charset="0"/>
              </a:rPr>
              <a:t>have:</a:t>
            </a:r>
            <a:endParaRPr lang="en-GB" noProof="0" dirty="0">
              <a:ea typeface="Source Sans Pro"/>
            </a:endParaRPr>
          </a:p>
          <a:p>
            <a:pPr>
              <a:lnSpc>
                <a:spcPct val="120000"/>
              </a:lnSpc>
            </a:pPr>
            <a:r>
              <a:rPr lang="en-GB" sz="1100" b="1" spc="-20" noProof="0" dirty="0">
                <a:solidFill>
                  <a:schemeClr val="tx1"/>
                </a:solidFill>
                <a:latin typeface="Arial"/>
                <a:cs typeface="Arial"/>
              </a:rPr>
              <a:t>Worked with our teams to define our team culture through a series of culture workshops and related activities. </a:t>
            </a:r>
            <a:endParaRPr lang="en-GB" sz="1100" b="1" spc="-20" noProof="0" dirty="0">
              <a:solidFill>
                <a:schemeClr val="tx1"/>
              </a:solidFill>
              <a:latin typeface="Arial" panose="020B0604020202020204" pitchFamily="34" charset="0"/>
              <a:cs typeface="Arial" panose="020B0604020202020204" pitchFamily="34" charset="0"/>
            </a:endParaRPr>
          </a:p>
          <a:p>
            <a:pPr>
              <a:lnSpc>
                <a:spcPct val="120000"/>
              </a:lnSpc>
            </a:pPr>
            <a:r>
              <a:rPr lang="en-GB" sz="1100" b="1" spc="-20" noProof="0" dirty="0">
                <a:solidFill>
                  <a:schemeClr val="tx1"/>
                </a:solidFill>
                <a:latin typeface="Arial"/>
                <a:cs typeface="Arial"/>
              </a:rPr>
              <a:t>Worked with our teams to define 'our behaviours' based on our hospice values.  </a:t>
            </a:r>
          </a:p>
          <a:p>
            <a:pPr>
              <a:lnSpc>
                <a:spcPct val="120000"/>
              </a:lnSpc>
            </a:pPr>
            <a:r>
              <a:rPr lang="en-GB" sz="1100" b="1" spc="-20" noProof="0" dirty="0">
                <a:solidFill>
                  <a:schemeClr val="tx1"/>
                </a:solidFill>
                <a:latin typeface="Arial"/>
                <a:cs typeface="Arial"/>
              </a:rPr>
              <a:t>Created and delivered a week of activities to celebrate world wellbeing week.</a:t>
            </a:r>
          </a:p>
          <a:p>
            <a:pPr>
              <a:lnSpc>
                <a:spcPct val="120000"/>
              </a:lnSpc>
            </a:pPr>
            <a:r>
              <a:rPr lang="en-GB" sz="1100" b="1" spc="-20" noProof="0" dirty="0">
                <a:solidFill>
                  <a:schemeClr val="tx1"/>
                </a:solidFill>
                <a:latin typeface="Arial"/>
                <a:cs typeface="Arial"/>
              </a:rPr>
              <a:t>Continued to facilitate resilience based clinical supervision across our teams.</a:t>
            </a:r>
            <a:endParaRPr lang="en-GB" sz="1100" b="1" spc="-20" noProof="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GB" sz="1100" b="1" spc="-20" noProof="0" dirty="0">
              <a:solidFill>
                <a:schemeClr val="tx1"/>
              </a:solidFill>
              <a:latin typeface="Arial"/>
              <a:cs typeface="Arial"/>
            </a:endParaRPr>
          </a:p>
          <a:p>
            <a:pPr marL="0" indent="0">
              <a:lnSpc>
                <a:spcPct val="120000"/>
              </a:lnSpc>
              <a:buNone/>
            </a:pPr>
            <a:r>
              <a:rPr lang="en-GB" sz="1100" b="1" noProof="0" dirty="0">
                <a:solidFill>
                  <a:schemeClr val="tx1"/>
                </a:solidFill>
                <a:latin typeface="Arial" panose="020B0604020202020204" pitchFamily="34" charset="0"/>
                <a:cs typeface="Arial" panose="020B0604020202020204" pitchFamily="34" charset="0"/>
              </a:rPr>
              <a:t>Next steps:</a:t>
            </a:r>
          </a:p>
          <a:p>
            <a:pPr>
              <a:lnSpc>
                <a:spcPct val="120000"/>
              </a:lnSpc>
            </a:pPr>
            <a:r>
              <a:rPr lang="en-GB" sz="1100" noProof="0" dirty="0">
                <a:solidFill>
                  <a:schemeClr val="tx1"/>
                </a:solidFill>
                <a:latin typeface="Arial"/>
                <a:cs typeface="Arial"/>
              </a:rPr>
              <a:t>To continue to embed our values and team culture by integrating within our recruitment, education and Personal Development Plan process.</a:t>
            </a:r>
          </a:p>
          <a:p>
            <a:pPr>
              <a:lnSpc>
                <a:spcPct val="120000"/>
              </a:lnSpc>
            </a:pPr>
            <a:r>
              <a:rPr lang="en-GB" sz="1100" noProof="0" dirty="0">
                <a:solidFill>
                  <a:schemeClr val="tx1"/>
                </a:solidFill>
                <a:latin typeface="Arial"/>
                <a:cs typeface="Arial"/>
              </a:rPr>
              <a:t>To embed 'our behaviours' in our recruitment, onboarding, and team development processes. </a:t>
            </a:r>
          </a:p>
          <a:p>
            <a:pPr>
              <a:lnSpc>
                <a:spcPct val="120000"/>
              </a:lnSpc>
            </a:pPr>
            <a:r>
              <a:rPr lang="en-GB" sz="1100" noProof="0" dirty="0">
                <a:solidFill>
                  <a:schemeClr val="tx1"/>
                </a:solidFill>
                <a:latin typeface="Arial"/>
                <a:cs typeface="Arial"/>
              </a:rPr>
              <a:t>To explore potential implementation of 'restorative culture' model across hospice systems, polices and processes to support a psychologically safe culture and experience for our teams. </a:t>
            </a:r>
          </a:p>
          <a:p>
            <a:pPr>
              <a:lnSpc>
                <a:spcPct val="120000"/>
              </a:lnSpc>
            </a:pPr>
            <a:r>
              <a:rPr lang="en-GB" sz="1100" noProof="0" dirty="0">
                <a:solidFill>
                  <a:schemeClr val="tx1"/>
                </a:solidFill>
                <a:latin typeface="Arial"/>
                <a:cs typeface="Arial"/>
              </a:rPr>
              <a:t>To develop and implement a new Wellbeing strategy. </a:t>
            </a:r>
          </a:p>
          <a:p>
            <a:pPr>
              <a:lnSpc>
                <a:spcPct val="120000"/>
              </a:lnSpc>
            </a:pPr>
            <a:endParaRPr lang="en-US" sz="1100" b="1" dirty="0">
              <a:solidFill>
                <a:srgbClr val="49494B"/>
              </a:solidFill>
              <a:latin typeface="Arial"/>
              <a:cs typeface="Arial"/>
            </a:endParaRPr>
          </a:p>
          <a:p>
            <a:pPr>
              <a:lnSpc>
                <a:spcPct val="100000"/>
              </a:lnSpc>
              <a:spcBef>
                <a:spcPts val="600"/>
              </a:spcBef>
            </a:pPr>
            <a:endParaRPr lang="en-US" sz="1100" dirty="0">
              <a:solidFill>
                <a:srgbClr val="49494B"/>
              </a:solidFill>
              <a:latin typeface="Arial"/>
              <a:cs typeface="Arial"/>
            </a:endParaRPr>
          </a:p>
        </p:txBody>
      </p:sp>
    </p:spTree>
    <p:extLst>
      <p:ext uri="{BB962C8B-B14F-4D97-AF65-F5344CB8AC3E}">
        <p14:creationId xmlns:p14="http://schemas.microsoft.com/office/powerpoint/2010/main" val="2516522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678D8-AAA1-EBC7-531B-6A34CAE8C5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3AB74A-11F7-AD21-0041-933B8C2AEA14}"/>
              </a:ext>
            </a:extLst>
          </p:cNvPr>
          <p:cNvSpPr>
            <a:spLocks noGrp="1"/>
          </p:cNvSpPr>
          <p:nvPr>
            <p:ph type="title"/>
          </p:nvPr>
        </p:nvSpPr>
        <p:spPr/>
        <p:txBody>
          <a:bodyPr>
            <a:noAutofit/>
          </a:bodyPr>
          <a:lstStyle/>
          <a:p>
            <a:r>
              <a:rPr lang="en-US" sz="2800" b="1" dirty="0"/>
              <a:t>2.2 Attract and retain exceptional people</a:t>
            </a:r>
            <a:endParaRPr lang="en-GB" sz="2800" b="1" dirty="0"/>
          </a:p>
        </p:txBody>
      </p:sp>
      <p:sp>
        <p:nvSpPr>
          <p:cNvPr id="3" name="Content Placeholder 2">
            <a:extLst>
              <a:ext uri="{FF2B5EF4-FFF2-40B4-BE49-F238E27FC236}">
                <a16:creationId xmlns:a16="http://schemas.microsoft.com/office/drawing/2014/main" id="{E5EF45A4-0682-7C20-BC13-DF7260DD9F33}"/>
              </a:ext>
            </a:extLst>
          </p:cNvPr>
          <p:cNvSpPr>
            <a:spLocks noGrp="1"/>
          </p:cNvSpPr>
          <p:nvPr>
            <p:ph idx="1"/>
          </p:nvPr>
        </p:nvSpPr>
        <p:spPr>
          <a:xfrm>
            <a:off x="1724526" y="1825624"/>
            <a:ext cx="9934074" cy="4667251"/>
          </a:xfrm>
        </p:spPr>
        <p:txBody>
          <a:bodyPr vert="horz" lIns="0" tIns="45720" rIns="0" bIns="45720" rtlCol="0" anchor="t">
            <a:noAutofit/>
          </a:bodyPr>
          <a:lstStyle/>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Over the period of Year 1 of this strategy we</a:t>
            </a:r>
            <a:r>
              <a:rPr lang="en-US" sz="1100" b="1" spc="-55" dirty="0">
                <a:solidFill>
                  <a:schemeClr val="tx1"/>
                </a:solidFill>
                <a:latin typeface="Arial" panose="020B0604020202020204" pitchFamily="34" charset="0"/>
                <a:cs typeface="Arial" panose="020B0604020202020204" pitchFamily="34" charset="0"/>
              </a:rPr>
              <a:t> </a:t>
            </a:r>
            <a:r>
              <a:rPr lang="en-US" sz="1100" b="1" spc="-20" dirty="0">
                <a:solidFill>
                  <a:schemeClr val="tx1"/>
                </a:solidFill>
                <a:latin typeface="Arial" panose="020B0604020202020204" pitchFamily="34" charset="0"/>
                <a:cs typeface="Arial" panose="020B0604020202020204" pitchFamily="34" charset="0"/>
              </a:rPr>
              <a:t>have:</a:t>
            </a:r>
          </a:p>
          <a:p>
            <a:pPr>
              <a:lnSpc>
                <a:spcPct val="120000"/>
              </a:lnSpc>
            </a:pPr>
            <a:r>
              <a:rPr lang="en-US" sz="1100" b="1" spc="-20" dirty="0">
                <a:solidFill>
                  <a:schemeClr val="tx1"/>
                </a:solidFill>
                <a:latin typeface="Arial"/>
                <a:cs typeface="Arial"/>
              </a:rPr>
              <a:t>Participated in an Investors in People review, maintaining our Gold status.</a:t>
            </a:r>
            <a:endParaRPr lang="en-US" sz="1100" b="1" spc="-20" dirty="0">
              <a:solidFill>
                <a:schemeClr val="tx1"/>
              </a:solidFill>
              <a:latin typeface="Arial" panose="020B0604020202020204" pitchFamily="34" charset="0"/>
              <a:cs typeface="Arial" panose="020B0604020202020204" pitchFamily="34" charset="0"/>
            </a:endParaRPr>
          </a:p>
          <a:p>
            <a:pPr>
              <a:lnSpc>
                <a:spcPct val="120000"/>
              </a:lnSpc>
            </a:pPr>
            <a:r>
              <a:rPr lang="en-US" sz="1100" b="1" spc="-20" dirty="0">
                <a:solidFill>
                  <a:schemeClr val="tx1"/>
                </a:solidFill>
                <a:latin typeface="Arial"/>
                <a:cs typeface="Arial"/>
              </a:rPr>
              <a:t>Completed our first assessment towards Investors in Wellbeing, attaining a Silver award.</a:t>
            </a:r>
          </a:p>
          <a:p>
            <a:pPr>
              <a:lnSpc>
                <a:spcPct val="120000"/>
              </a:lnSpc>
            </a:pPr>
            <a:r>
              <a:rPr lang="en-US" sz="1100" b="1" spc="-20" dirty="0">
                <a:solidFill>
                  <a:schemeClr val="tx1"/>
                </a:solidFill>
                <a:latin typeface="Arial"/>
                <a:cs typeface="Arial"/>
              </a:rPr>
              <a:t>Co-produced a refreshed personal development plan and review process with our teams. </a:t>
            </a: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Next steps:</a:t>
            </a:r>
          </a:p>
          <a:p>
            <a:pPr>
              <a:lnSpc>
                <a:spcPct val="100000"/>
              </a:lnSpc>
              <a:spcBef>
                <a:spcPts val="600"/>
              </a:spcBef>
            </a:pPr>
            <a:r>
              <a:rPr lang="en-US" sz="1100" dirty="0">
                <a:solidFill>
                  <a:srgbClr val="49494B"/>
                </a:solidFill>
                <a:latin typeface="Arial"/>
                <a:cs typeface="Arial"/>
              </a:rPr>
              <a:t>Meetings with individual teams to celebrate successes from staff survey and to identify areas for shared learning and development. </a:t>
            </a:r>
          </a:p>
          <a:p>
            <a:pPr>
              <a:lnSpc>
                <a:spcPct val="100000"/>
              </a:lnSpc>
              <a:spcBef>
                <a:spcPts val="600"/>
              </a:spcBef>
            </a:pPr>
            <a:r>
              <a:rPr lang="en-US" sz="1100" dirty="0">
                <a:solidFill>
                  <a:srgbClr val="49494B"/>
                </a:solidFill>
                <a:latin typeface="Arial"/>
                <a:cs typeface="Arial"/>
              </a:rPr>
              <a:t>Implementation of refreshed personal development review process across all teams.</a:t>
            </a:r>
          </a:p>
          <a:p>
            <a:pPr>
              <a:lnSpc>
                <a:spcPct val="100000"/>
              </a:lnSpc>
              <a:spcBef>
                <a:spcPts val="600"/>
              </a:spcBef>
            </a:pPr>
            <a:r>
              <a:rPr lang="en-US" sz="1100" dirty="0">
                <a:solidFill>
                  <a:srgbClr val="49494B"/>
                </a:solidFill>
                <a:latin typeface="Arial"/>
                <a:cs typeface="Arial"/>
              </a:rPr>
              <a:t>Develop a staff wellbeing framework and associated SharePoint intranet for ease of access.</a:t>
            </a:r>
          </a:p>
          <a:p>
            <a:pPr>
              <a:lnSpc>
                <a:spcPct val="100000"/>
              </a:lnSpc>
              <a:spcBef>
                <a:spcPts val="600"/>
              </a:spcBef>
            </a:pPr>
            <a:r>
              <a:rPr lang="en-US" sz="1100" dirty="0">
                <a:solidFill>
                  <a:srgbClr val="49494B"/>
                </a:solidFill>
                <a:latin typeface="Arial"/>
                <a:cs typeface="Arial"/>
              </a:rPr>
              <a:t>Create resources including staff experience videos to be used during recruitment.</a:t>
            </a:r>
          </a:p>
          <a:p>
            <a:pPr>
              <a:lnSpc>
                <a:spcPct val="100000"/>
              </a:lnSpc>
              <a:spcBef>
                <a:spcPts val="600"/>
              </a:spcBef>
            </a:pPr>
            <a:r>
              <a:rPr lang="en-US" sz="1100" dirty="0">
                <a:solidFill>
                  <a:srgbClr val="49494B"/>
                </a:solidFill>
                <a:latin typeface="Arial"/>
                <a:cs typeface="Arial"/>
              </a:rPr>
              <a:t>Further utilise the recruitment package and cascade systems to develop a pathway from recruitment to employment, incorporating leadership and learning development.</a:t>
            </a:r>
          </a:p>
          <a:p>
            <a:pPr>
              <a:lnSpc>
                <a:spcPct val="100000"/>
              </a:lnSpc>
              <a:spcBef>
                <a:spcPts val="600"/>
              </a:spcBef>
            </a:pPr>
            <a:endParaRPr lang="en-US" sz="1100" dirty="0">
              <a:solidFill>
                <a:srgbClr val="49494B"/>
              </a:solidFill>
              <a:latin typeface="Arial"/>
              <a:cs typeface="Arial"/>
            </a:endParaRPr>
          </a:p>
        </p:txBody>
      </p:sp>
    </p:spTree>
    <p:extLst>
      <p:ext uri="{BB962C8B-B14F-4D97-AF65-F5344CB8AC3E}">
        <p14:creationId xmlns:p14="http://schemas.microsoft.com/office/powerpoint/2010/main" val="1618798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8FF2A-97A8-8DC3-1675-B8A52F1D80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F0778-DDE0-5568-F9FB-3744226EEB41}"/>
              </a:ext>
            </a:extLst>
          </p:cNvPr>
          <p:cNvSpPr>
            <a:spLocks noGrp="1"/>
          </p:cNvSpPr>
          <p:nvPr>
            <p:ph type="title"/>
          </p:nvPr>
        </p:nvSpPr>
        <p:spPr/>
        <p:txBody>
          <a:bodyPr>
            <a:noAutofit/>
          </a:bodyPr>
          <a:lstStyle/>
          <a:p>
            <a:r>
              <a:rPr lang="en-US" sz="2800" b="1" dirty="0"/>
              <a:t>2.3 Build on our innovative shared leadership approach</a:t>
            </a:r>
            <a:endParaRPr lang="en-GB" sz="2800" b="1" dirty="0"/>
          </a:p>
        </p:txBody>
      </p:sp>
      <p:sp>
        <p:nvSpPr>
          <p:cNvPr id="3" name="Content Placeholder 2">
            <a:extLst>
              <a:ext uri="{FF2B5EF4-FFF2-40B4-BE49-F238E27FC236}">
                <a16:creationId xmlns:a16="http://schemas.microsoft.com/office/drawing/2014/main" id="{3494FCC1-1D17-F262-1154-1E0DE7D2C6C8}"/>
              </a:ext>
            </a:extLst>
          </p:cNvPr>
          <p:cNvSpPr>
            <a:spLocks noGrp="1"/>
          </p:cNvSpPr>
          <p:nvPr>
            <p:ph idx="1"/>
          </p:nvPr>
        </p:nvSpPr>
        <p:spPr>
          <a:xfrm>
            <a:off x="1724526" y="1825624"/>
            <a:ext cx="9934074" cy="4667251"/>
          </a:xfrm>
        </p:spPr>
        <p:txBody>
          <a:bodyPr vert="horz" lIns="0" tIns="45720" rIns="0" bIns="45720" rtlCol="0" anchor="t">
            <a:noAutofit/>
          </a:bodyPr>
          <a:lstStyle/>
          <a:p>
            <a:pPr marL="0" indent="0">
              <a:lnSpc>
                <a:spcPct val="120000"/>
              </a:lnSpc>
              <a:buNone/>
            </a:pPr>
            <a:r>
              <a:rPr lang="en-GB" sz="1100" b="1" noProof="0" dirty="0">
                <a:solidFill>
                  <a:schemeClr val="tx1"/>
                </a:solidFill>
                <a:latin typeface="Arial" panose="020B0604020202020204" pitchFamily="34" charset="0"/>
                <a:cs typeface="Arial" panose="020B0604020202020204" pitchFamily="34" charset="0"/>
              </a:rPr>
              <a:t>Over the period of Year 1 of this strategy we</a:t>
            </a:r>
            <a:r>
              <a:rPr lang="en-GB" sz="1100" b="1" spc="-55" noProof="0" dirty="0">
                <a:solidFill>
                  <a:schemeClr val="tx1"/>
                </a:solidFill>
                <a:latin typeface="Arial" panose="020B0604020202020204" pitchFamily="34" charset="0"/>
                <a:cs typeface="Arial" panose="020B0604020202020204" pitchFamily="34" charset="0"/>
              </a:rPr>
              <a:t> </a:t>
            </a:r>
            <a:r>
              <a:rPr lang="en-GB" sz="1100" b="1" spc="-20" noProof="0" dirty="0">
                <a:solidFill>
                  <a:schemeClr val="tx1"/>
                </a:solidFill>
                <a:latin typeface="Arial" panose="020B0604020202020204" pitchFamily="34" charset="0"/>
                <a:cs typeface="Arial" panose="020B0604020202020204" pitchFamily="34" charset="0"/>
              </a:rPr>
              <a:t>have:</a:t>
            </a:r>
          </a:p>
          <a:p>
            <a:pPr>
              <a:lnSpc>
                <a:spcPct val="120000"/>
              </a:lnSpc>
            </a:pPr>
            <a:r>
              <a:rPr lang="en-GB" sz="1100" b="1" spc="-20" noProof="0" dirty="0">
                <a:solidFill>
                  <a:schemeClr val="tx1"/>
                </a:solidFill>
                <a:latin typeface="Arial"/>
                <a:cs typeface="Arial"/>
              </a:rPr>
              <a:t>Created a new leadership development programme in partnership with </a:t>
            </a:r>
            <a:r>
              <a:rPr lang="en-GB" sz="1100" b="1" spc="-20" noProof="0" dirty="0" err="1">
                <a:solidFill>
                  <a:schemeClr val="tx1"/>
                </a:solidFill>
                <a:latin typeface="Arial"/>
                <a:cs typeface="Arial"/>
              </a:rPr>
              <a:t>GoFastForward</a:t>
            </a:r>
            <a:r>
              <a:rPr lang="en-GB" sz="1100" b="1" spc="-20" noProof="0" dirty="0">
                <a:solidFill>
                  <a:schemeClr val="tx1"/>
                </a:solidFill>
                <a:latin typeface="Arial"/>
                <a:cs typeface="Arial"/>
              </a:rPr>
              <a:t> ready for implementation in early 2026.  The programme is a series of short learning modules with both in-person and virtual learning.</a:t>
            </a:r>
            <a:endParaRPr lang="en-GB" sz="1100" b="1" spc="-20" noProof="0" dirty="0">
              <a:solidFill>
                <a:schemeClr val="tx1"/>
              </a:solidFill>
              <a:latin typeface="Arial" panose="020B0604020202020204" pitchFamily="34" charset="0"/>
              <a:cs typeface="Arial" panose="020B0604020202020204" pitchFamily="34" charset="0"/>
            </a:endParaRPr>
          </a:p>
          <a:p>
            <a:pPr>
              <a:lnSpc>
                <a:spcPct val="120000"/>
              </a:lnSpc>
            </a:pPr>
            <a:r>
              <a:rPr lang="en-GB" sz="1100" b="1" spc="-20" noProof="0" dirty="0">
                <a:solidFill>
                  <a:schemeClr val="tx1"/>
                </a:solidFill>
                <a:latin typeface="Arial"/>
                <a:cs typeface="Arial"/>
              </a:rPr>
              <a:t>Created refreshed induction programme for new leaders.</a:t>
            </a:r>
            <a:endParaRPr lang="en-GB" sz="1100" b="1" spc="-20" noProof="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GB" sz="1100" b="1" spc="-20" noProof="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GB" sz="1100" b="1" spc="-20" noProof="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GB" sz="1100" b="1" spc="-20" noProof="0" dirty="0">
              <a:solidFill>
                <a:schemeClr val="tx1"/>
              </a:solidFill>
              <a:latin typeface="Arial" panose="020B0604020202020204" pitchFamily="34" charset="0"/>
              <a:cs typeface="Arial" panose="020B0604020202020204" pitchFamily="34" charset="0"/>
            </a:endParaRPr>
          </a:p>
          <a:p>
            <a:pPr marL="0" indent="0">
              <a:lnSpc>
                <a:spcPct val="120000"/>
              </a:lnSpc>
              <a:buNone/>
            </a:pPr>
            <a:r>
              <a:rPr lang="en-GB" sz="1100" b="1" noProof="0" dirty="0">
                <a:solidFill>
                  <a:schemeClr val="tx1"/>
                </a:solidFill>
                <a:latin typeface="Arial" panose="020B0604020202020204" pitchFamily="34" charset="0"/>
                <a:cs typeface="Arial" panose="020B0604020202020204" pitchFamily="34" charset="0"/>
              </a:rPr>
              <a:t>Next steps:</a:t>
            </a:r>
          </a:p>
          <a:p>
            <a:pPr>
              <a:lnSpc>
                <a:spcPct val="100000"/>
              </a:lnSpc>
              <a:spcBef>
                <a:spcPts val="600"/>
              </a:spcBef>
            </a:pPr>
            <a:r>
              <a:rPr lang="en-GB" sz="1100" noProof="0" dirty="0">
                <a:solidFill>
                  <a:srgbClr val="49494B"/>
                </a:solidFill>
                <a:latin typeface="Arial"/>
                <a:cs typeface="Arial"/>
              </a:rPr>
              <a:t>Development and implementation of a leadership 'playbook' to support or leaders to have the knowledge, skills and confidence to set them up for success.</a:t>
            </a:r>
          </a:p>
          <a:p>
            <a:pPr>
              <a:lnSpc>
                <a:spcPct val="100000"/>
              </a:lnSpc>
              <a:spcBef>
                <a:spcPts val="600"/>
              </a:spcBef>
            </a:pPr>
            <a:r>
              <a:rPr lang="en-GB" sz="1100" noProof="0" dirty="0">
                <a:solidFill>
                  <a:srgbClr val="49494B"/>
                </a:solidFill>
                <a:latin typeface="Arial"/>
                <a:cs typeface="Arial"/>
              </a:rPr>
              <a:t>Delivery of leadership development programme to first group of hospice leaders. Outcomes anticipated to include </a:t>
            </a:r>
            <a:r>
              <a:rPr lang="en-GB" sz="1100" noProof="0" dirty="0" err="1">
                <a:solidFill>
                  <a:srgbClr val="49494B"/>
                </a:solidFill>
                <a:latin typeface="Arial"/>
                <a:cs typeface="Arial"/>
              </a:rPr>
              <a:t>behaviors</a:t>
            </a:r>
            <a:r>
              <a:rPr lang="en-GB" sz="1100" noProof="0" dirty="0">
                <a:solidFill>
                  <a:srgbClr val="49494B"/>
                </a:solidFill>
                <a:latin typeface="Arial"/>
                <a:cs typeface="Arial"/>
              </a:rPr>
              <a:t> aligned with hospice values, confidence in resolving conflict and handling difficult conversations, coaching and feedback capabilities, resource management, leading change and adaptability and decision making.  </a:t>
            </a:r>
          </a:p>
          <a:p>
            <a:pPr>
              <a:lnSpc>
                <a:spcPct val="100000"/>
              </a:lnSpc>
              <a:spcBef>
                <a:spcPts val="600"/>
              </a:spcBef>
            </a:pPr>
            <a:r>
              <a:rPr lang="en-GB" sz="1100" noProof="0" dirty="0">
                <a:solidFill>
                  <a:srgbClr val="49494B"/>
                </a:solidFill>
                <a:latin typeface="Arial"/>
                <a:cs typeface="Arial"/>
              </a:rPr>
              <a:t>Implement refreshed induction programme for new leaders</a:t>
            </a:r>
          </a:p>
          <a:p>
            <a:pPr>
              <a:lnSpc>
                <a:spcPct val="100000"/>
              </a:lnSpc>
              <a:spcBef>
                <a:spcPts val="600"/>
              </a:spcBef>
            </a:pPr>
            <a:r>
              <a:rPr lang="en-GB" sz="1100" noProof="0" dirty="0">
                <a:solidFill>
                  <a:srgbClr val="49494B"/>
                </a:solidFill>
                <a:latin typeface="Arial"/>
                <a:cs typeface="Arial"/>
              </a:rPr>
              <a:t>Evaluate impact of the commitments above </a:t>
            </a:r>
          </a:p>
        </p:txBody>
      </p:sp>
    </p:spTree>
    <p:extLst>
      <p:ext uri="{BB962C8B-B14F-4D97-AF65-F5344CB8AC3E}">
        <p14:creationId xmlns:p14="http://schemas.microsoft.com/office/powerpoint/2010/main" val="4293301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0D4F2-1353-1F1D-2FD0-A89299472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1544C5-FBBC-A12D-F750-F04A89096F68}"/>
              </a:ext>
            </a:extLst>
          </p:cNvPr>
          <p:cNvSpPr>
            <a:spLocks noGrp="1"/>
          </p:cNvSpPr>
          <p:nvPr>
            <p:ph type="title"/>
          </p:nvPr>
        </p:nvSpPr>
        <p:spPr/>
        <p:txBody>
          <a:bodyPr>
            <a:noAutofit/>
          </a:bodyPr>
          <a:lstStyle/>
          <a:p>
            <a:r>
              <a:rPr lang="en-US" sz="2800" b="1" dirty="0"/>
              <a:t>2.4 Prepare our people for the palliative care provision of the future</a:t>
            </a:r>
            <a:endParaRPr lang="en-GB" sz="2800" b="1" dirty="0"/>
          </a:p>
        </p:txBody>
      </p:sp>
      <p:sp>
        <p:nvSpPr>
          <p:cNvPr id="3" name="Content Placeholder 2">
            <a:extLst>
              <a:ext uri="{FF2B5EF4-FFF2-40B4-BE49-F238E27FC236}">
                <a16:creationId xmlns:a16="http://schemas.microsoft.com/office/drawing/2014/main" id="{B8549F63-72C5-F738-3DDE-897D27EB83E3}"/>
              </a:ext>
            </a:extLst>
          </p:cNvPr>
          <p:cNvSpPr>
            <a:spLocks noGrp="1"/>
          </p:cNvSpPr>
          <p:nvPr>
            <p:ph idx="1"/>
          </p:nvPr>
        </p:nvSpPr>
        <p:spPr>
          <a:xfrm>
            <a:off x="1724526" y="1825624"/>
            <a:ext cx="9934074" cy="4667251"/>
          </a:xfrm>
        </p:spPr>
        <p:txBody>
          <a:bodyPr vert="horz" lIns="0" tIns="45720" rIns="0" bIns="45720" rtlCol="0" anchor="t">
            <a:noAutofit/>
          </a:bodyPr>
          <a:lstStyle/>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Over the period of Year 1 of this strategy we</a:t>
            </a:r>
            <a:r>
              <a:rPr lang="en-US" sz="1100" b="1" spc="-55" dirty="0">
                <a:solidFill>
                  <a:schemeClr val="tx1"/>
                </a:solidFill>
                <a:latin typeface="Arial" panose="020B0604020202020204" pitchFamily="34" charset="0"/>
                <a:cs typeface="Arial" panose="020B0604020202020204" pitchFamily="34" charset="0"/>
              </a:rPr>
              <a:t> </a:t>
            </a:r>
            <a:r>
              <a:rPr lang="en-US" sz="1100" b="1" spc="-20" dirty="0">
                <a:solidFill>
                  <a:schemeClr val="tx1"/>
                </a:solidFill>
                <a:latin typeface="Arial" panose="020B0604020202020204" pitchFamily="34" charset="0"/>
                <a:cs typeface="Arial" panose="020B0604020202020204" pitchFamily="34" charset="0"/>
              </a:rPr>
              <a:t>have:</a:t>
            </a:r>
          </a:p>
          <a:p>
            <a:pPr>
              <a:lnSpc>
                <a:spcPct val="120000"/>
              </a:lnSpc>
            </a:pPr>
            <a:r>
              <a:rPr lang="en-GB" sz="1100" b="1" spc="-20" noProof="0" dirty="0">
                <a:solidFill>
                  <a:schemeClr val="tx1"/>
                </a:solidFill>
                <a:latin typeface="Arial"/>
                <a:cs typeface="Arial"/>
              </a:rPr>
              <a:t>Extended our Insights sessions to wider hospice teams to support individual and team development.</a:t>
            </a:r>
          </a:p>
          <a:p>
            <a:pPr>
              <a:lnSpc>
                <a:spcPct val="120000"/>
              </a:lnSpc>
            </a:pPr>
            <a:r>
              <a:rPr lang="en-GB" sz="1100" b="1" spc="-20" noProof="0" dirty="0">
                <a:solidFill>
                  <a:schemeClr val="tx1"/>
                </a:solidFill>
                <a:latin typeface="Arial"/>
                <a:cs typeface="Arial"/>
              </a:rPr>
              <a:t>Supported a scoping exercise of education provision across the hospice establishing what learning and development teams - outwith practice development - are doing. </a:t>
            </a:r>
            <a:endParaRPr lang="en-GB" sz="1100" b="1" spc="-20" noProof="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Next steps:</a:t>
            </a:r>
          </a:p>
          <a:p>
            <a:pPr>
              <a:lnSpc>
                <a:spcPct val="100000"/>
              </a:lnSpc>
              <a:spcBef>
                <a:spcPts val="600"/>
              </a:spcBef>
            </a:pPr>
            <a:r>
              <a:rPr lang="en-GB" sz="1200" dirty="0">
                <a:solidFill>
                  <a:schemeClr val="tx1"/>
                </a:solidFill>
              </a:rPr>
              <a:t>Continue to integrate Insights-based learning into the leadership training plan, ensuring team leads actively apply these principles to enhance team development and future-ready care delivery.</a:t>
            </a:r>
          </a:p>
          <a:p>
            <a:pPr>
              <a:lnSpc>
                <a:spcPct val="100000"/>
              </a:lnSpc>
              <a:spcBef>
                <a:spcPts val="600"/>
              </a:spcBef>
            </a:pPr>
            <a:r>
              <a:rPr lang="en-GB" sz="1200" dirty="0">
                <a:solidFill>
                  <a:schemeClr val="tx1"/>
                </a:solidFill>
              </a:rPr>
              <a:t>Develop a comprehensive Palliative Care Learning Framework for all staff, tailored to roles and responsibilities and incorporating our current Learning framework. This will build on insights from the scoping exercise, feedback from mandatory training, SCHC priorities and best practice standards.</a:t>
            </a:r>
            <a:endParaRPr lang="en-US" sz="1200" dirty="0">
              <a:solidFill>
                <a:schemeClr val="tx1"/>
              </a:solidFill>
              <a:cs typeface="Arial"/>
            </a:endParaRPr>
          </a:p>
        </p:txBody>
      </p:sp>
    </p:spTree>
    <p:extLst>
      <p:ext uri="{BB962C8B-B14F-4D97-AF65-F5344CB8AC3E}">
        <p14:creationId xmlns:p14="http://schemas.microsoft.com/office/powerpoint/2010/main" val="234052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81D7565-772E-A88E-14D3-3BC72193596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2465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30A6F-CBE5-9B1F-9C1D-48557D5173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C642AD-DDEA-D8F8-67C7-78CC9A7DCFA6}"/>
              </a:ext>
            </a:extLst>
          </p:cNvPr>
          <p:cNvSpPr>
            <a:spLocks noGrp="1"/>
          </p:cNvSpPr>
          <p:nvPr>
            <p:ph type="title"/>
          </p:nvPr>
        </p:nvSpPr>
        <p:spPr/>
        <p:txBody>
          <a:bodyPr>
            <a:noAutofit/>
          </a:bodyPr>
          <a:lstStyle/>
          <a:p>
            <a:r>
              <a:rPr lang="en-US" sz="2800" b="1" dirty="0"/>
              <a:t>3.1 Create and deliver a diverse, innovative income generation strategy which will enable us to continue to provide sustainable hospice care locally</a:t>
            </a:r>
            <a:endParaRPr lang="en-GB" sz="2800" b="1" dirty="0"/>
          </a:p>
        </p:txBody>
      </p:sp>
      <p:sp>
        <p:nvSpPr>
          <p:cNvPr id="3" name="Content Placeholder 2">
            <a:extLst>
              <a:ext uri="{FF2B5EF4-FFF2-40B4-BE49-F238E27FC236}">
                <a16:creationId xmlns:a16="http://schemas.microsoft.com/office/drawing/2014/main" id="{FCE28C2B-5DBB-6DA0-49C2-4194E5E4FB08}"/>
              </a:ext>
            </a:extLst>
          </p:cNvPr>
          <p:cNvSpPr>
            <a:spLocks noGrp="1"/>
          </p:cNvSpPr>
          <p:nvPr>
            <p:ph idx="1"/>
          </p:nvPr>
        </p:nvSpPr>
        <p:spPr>
          <a:xfrm>
            <a:off x="1724526" y="1825624"/>
            <a:ext cx="9934074" cy="4667251"/>
          </a:xfrm>
        </p:spPr>
        <p:txBody>
          <a:bodyPr vert="horz" lIns="0" tIns="45720" rIns="0" bIns="45720" rtlCol="0" anchor="t">
            <a:noAutofit/>
          </a:bodyPr>
          <a:lstStyle/>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Over the period of Year 1 of this strategy we</a:t>
            </a:r>
            <a:r>
              <a:rPr lang="en-US" sz="1100" b="1" spc="-55" dirty="0">
                <a:solidFill>
                  <a:schemeClr val="tx1"/>
                </a:solidFill>
                <a:latin typeface="Arial" panose="020B0604020202020204" pitchFamily="34" charset="0"/>
                <a:cs typeface="Arial" panose="020B0604020202020204" pitchFamily="34" charset="0"/>
              </a:rPr>
              <a:t> </a:t>
            </a:r>
            <a:r>
              <a:rPr lang="en-US" sz="1100" b="1" spc="-20" dirty="0">
                <a:solidFill>
                  <a:schemeClr val="tx1"/>
                </a:solidFill>
                <a:latin typeface="Arial" panose="020B0604020202020204" pitchFamily="34" charset="0"/>
                <a:cs typeface="Arial" panose="020B0604020202020204" pitchFamily="34" charset="0"/>
              </a:rPr>
              <a:t>have:</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Leased and opened a warehouse focusing on the sale of secondhand and reconditioned furniture.</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Leased a second warehouse to support the sale of online goods and the distribution of used goods to our charity shops on the East coast.</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Appointed a dedicated community fundraiser to work specifically with our East Lothian communities.</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Opened a new café and bookshop in North Berwick.</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Embedded the customer base of the new Studio 15 hair and nail salon. </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Participated in a national legacy campaign with Hospice UK.</a:t>
            </a:r>
          </a:p>
          <a:p>
            <a:pPr marL="0" indent="0">
              <a:lnSpc>
                <a:spcPct val="120000"/>
              </a:lnSpc>
              <a:buNone/>
            </a:pP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Next steps:</a:t>
            </a:r>
          </a:p>
          <a:p>
            <a:pPr>
              <a:lnSpc>
                <a:spcPct val="100000"/>
              </a:lnSpc>
              <a:spcBef>
                <a:spcPts val="600"/>
              </a:spcBef>
            </a:pPr>
            <a:r>
              <a:rPr lang="en-US" sz="1100" dirty="0">
                <a:solidFill>
                  <a:srgbClr val="49494B"/>
                </a:solidFill>
                <a:latin typeface="Arial"/>
                <a:cs typeface="Arial"/>
              </a:rPr>
              <a:t>Open Manor House Therapies, our new complementary therapy, wellbeing and counselling service, to the public.</a:t>
            </a:r>
          </a:p>
          <a:p>
            <a:pPr>
              <a:lnSpc>
                <a:spcPct val="100000"/>
              </a:lnSpc>
              <a:spcBef>
                <a:spcPts val="600"/>
              </a:spcBef>
            </a:pPr>
            <a:r>
              <a:rPr lang="en-US" sz="1100" dirty="0">
                <a:solidFill>
                  <a:srgbClr val="49494B"/>
                </a:solidFill>
                <a:latin typeface="Arial"/>
                <a:cs typeface="Arial"/>
              </a:rPr>
              <a:t>To further grow our customer base for our hospice lottery and move the raffle to an online presence.</a:t>
            </a:r>
          </a:p>
          <a:p>
            <a:pPr>
              <a:lnSpc>
                <a:spcPct val="100000"/>
              </a:lnSpc>
              <a:spcBef>
                <a:spcPts val="600"/>
              </a:spcBef>
            </a:pPr>
            <a:r>
              <a:rPr lang="en-US" sz="1100" dirty="0">
                <a:solidFill>
                  <a:srgbClr val="49494B"/>
                </a:solidFill>
                <a:latin typeface="Arial"/>
                <a:cs typeface="Arial"/>
              </a:rPr>
              <a:t>To grow the sales of online goods, both new and reused.</a:t>
            </a:r>
          </a:p>
          <a:p>
            <a:pPr>
              <a:lnSpc>
                <a:spcPct val="100000"/>
              </a:lnSpc>
              <a:spcBef>
                <a:spcPts val="600"/>
              </a:spcBef>
            </a:pPr>
            <a:r>
              <a:rPr lang="en-US" sz="1100" dirty="0">
                <a:solidFill>
                  <a:srgbClr val="49494B"/>
                </a:solidFill>
                <a:latin typeface="Arial"/>
                <a:cs typeface="Arial"/>
              </a:rPr>
              <a:t>To explore opportunities for two additional charity shops. </a:t>
            </a:r>
          </a:p>
          <a:p>
            <a:pPr>
              <a:lnSpc>
                <a:spcPct val="100000"/>
              </a:lnSpc>
              <a:spcBef>
                <a:spcPts val="600"/>
              </a:spcBef>
            </a:pPr>
            <a:r>
              <a:rPr lang="en-US" sz="1100" dirty="0">
                <a:solidFill>
                  <a:srgbClr val="49494B"/>
                </a:solidFill>
                <a:latin typeface="Arial"/>
                <a:cs typeface="Arial"/>
              </a:rPr>
              <a:t>Develop the Hospice’s 50</a:t>
            </a:r>
            <a:r>
              <a:rPr lang="en-US" sz="1100" baseline="30000" dirty="0">
                <a:solidFill>
                  <a:srgbClr val="49494B"/>
                </a:solidFill>
                <a:latin typeface="Arial"/>
                <a:cs typeface="Arial"/>
              </a:rPr>
              <a:t>th</a:t>
            </a:r>
            <a:r>
              <a:rPr lang="en-US" sz="1100" dirty="0">
                <a:solidFill>
                  <a:srgbClr val="49494B"/>
                </a:solidFill>
                <a:latin typeface="Arial"/>
                <a:cs typeface="Arial"/>
              </a:rPr>
              <a:t> anniversary campaign and celebrations for 2027.</a:t>
            </a:r>
          </a:p>
        </p:txBody>
      </p:sp>
    </p:spTree>
    <p:extLst>
      <p:ext uri="{BB962C8B-B14F-4D97-AF65-F5344CB8AC3E}">
        <p14:creationId xmlns:p14="http://schemas.microsoft.com/office/powerpoint/2010/main" val="3463961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75B93-5C07-94CF-4B5A-D9F5A3E912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F3577B-BA15-0074-7F1E-C4653A24AC4F}"/>
              </a:ext>
            </a:extLst>
          </p:cNvPr>
          <p:cNvSpPr>
            <a:spLocks noGrp="1"/>
          </p:cNvSpPr>
          <p:nvPr>
            <p:ph type="title"/>
          </p:nvPr>
        </p:nvSpPr>
        <p:spPr>
          <a:xfrm>
            <a:off x="1724526" y="365125"/>
            <a:ext cx="9629274" cy="1953869"/>
          </a:xfrm>
        </p:spPr>
        <p:txBody>
          <a:bodyPr>
            <a:noAutofit/>
          </a:bodyPr>
          <a:lstStyle/>
          <a:p>
            <a:r>
              <a:rPr lang="en-US" sz="2800" b="1" dirty="0"/>
              <a:t>3.2 Create an environmentally responsible culture by empowering our teams with the knowledge and skills to more efficiently manage our energy use, ventilation, transport, procurement and waste, with the ultimate aim of reducing our carbon footprint</a:t>
            </a:r>
            <a:endParaRPr lang="en-GB" sz="2800" b="1" dirty="0"/>
          </a:p>
        </p:txBody>
      </p:sp>
      <p:sp>
        <p:nvSpPr>
          <p:cNvPr id="3" name="Content Placeholder 2">
            <a:extLst>
              <a:ext uri="{FF2B5EF4-FFF2-40B4-BE49-F238E27FC236}">
                <a16:creationId xmlns:a16="http://schemas.microsoft.com/office/drawing/2014/main" id="{EBB8AEED-B266-65D4-1766-5EF5CAF90752}"/>
              </a:ext>
            </a:extLst>
          </p:cNvPr>
          <p:cNvSpPr>
            <a:spLocks noGrp="1"/>
          </p:cNvSpPr>
          <p:nvPr>
            <p:ph idx="1"/>
          </p:nvPr>
        </p:nvSpPr>
        <p:spPr>
          <a:xfrm>
            <a:off x="1724526" y="2551487"/>
            <a:ext cx="9934074" cy="3415679"/>
          </a:xfrm>
        </p:spPr>
        <p:txBody>
          <a:bodyPr vert="horz" lIns="0" tIns="45720" rIns="0" bIns="45720" rtlCol="0" anchor="t">
            <a:noAutofit/>
          </a:bodyPr>
          <a:lstStyle/>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Over the period of Year 1 of this strategy we</a:t>
            </a:r>
            <a:r>
              <a:rPr lang="en-US" sz="1100" b="1" spc="-55" dirty="0">
                <a:solidFill>
                  <a:schemeClr val="tx1"/>
                </a:solidFill>
                <a:latin typeface="Arial" panose="020B0604020202020204" pitchFamily="34" charset="0"/>
                <a:cs typeface="Arial" panose="020B0604020202020204" pitchFamily="34" charset="0"/>
              </a:rPr>
              <a:t> </a:t>
            </a:r>
            <a:r>
              <a:rPr lang="en-US" sz="1100" b="1" spc="-20" dirty="0">
                <a:solidFill>
                  <a:schemeClr val="tx1"/>
                </a:solidFill>
                <a:latin typeface="Arial" panose="020B0604020202020204" pitchFamily="34" charset="0"/>
                <a:cs typeface="Arial" panose="020B0604020202020204" pitchFamily="34" charset="0"/>
              </a:rPr>
              <a:t>have:</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Upgraded our Combined Heating system to be more energy efficient.</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Increased our solar panels from 42 to 267, providing significantly more electricity for the hospice. Excess electricity is now exported to the grid, providing income to the hospice.</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Zoned our general meeting spaces to give better heating control. </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Upgraded our printers to a more energy efficient version.</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Reviewed and reduced our waste across the hospice including participating in hair recycling initiative via Studio 15.</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Upgraded the heating systems, and replaced lights with energy efficient bulbs, in our shops,</a:t>
            </a:r>
          </a:p>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Next steps:</a:t>
            </a:r>
          </a:p>
          <a:p>
            <a:pPr>
              <a:lnSpc>
                <a:spcPct val="100000"/>
              </a:lnSpc>
              <a:spcBef>
                <a:spcPts val="600"/>
              </a:spcBef>
            </a:pPr>
            <a:r>
              <a:rPr lang="en-US" sz="1100" dirty="0">
                <a:solidFill>
                  <a:srgbClr val="49494B"/>
                </a:solidFill>
                <a:latin typeface="Arial"/>
                <a:cs typeface="Arial"/>
              </a:rPr>
              <a:t>Replace our patient transport vehicle with a fully electric version.</a:t>
            </a:r>
          </a:p>
          <a:p>
            <a:pPr>
              <a:lnSpc>
                <a:spcPct val="100000"/>
              </a:lnSpc>
              <a:spcBef>
                <a:spcPts val="600"/>
              </a:spcBef>
            </a:pPr>
            <a:r>
              <a:rPr lang="en-US" sz="1100" dirty="0">
                <a:solidFill>
                  <a:srgbClr val="49494B"/>
                </a:solidFill>
                <a:latin typeface="Arial"/>
                <a:cs typeface="Arial"/>
              </a:rPr>
              <a:t>Working towards zero waste in our catering kitchen.</a:t>
            </a:r>
          </a:p>
          <a:p>
            <a:pPr>
              <a:lnSpc>
                <a:spcPct val="100000"/>
              </a:lnSpc>
              <a:spcBef>
                <a:spcPts val="600"/>
              </a:spcBef>
            </a:pPr>
            <a:r>
              <a:rPr lang="en-US" sz="1100" dirty="0">
                <a:solidFill>
                  <a:srgbClr val="49494B"/>
                </a:solidFill>
                <a:latin typeface="Arial"/>
                <a:cs typeface="Arial"/>
              </a:rPr>
              <a:t>Consider opportunities for recycling clinical supplies, including medications in line with NHS developments.</a:t>
            </a:r>
          </a:p>
        </p:txBody>
      </p:sp>
    </p:spTree>
    <p:extLst>
      <p:ext uri="{BB962C8B-B14F-4D97-AF65-F5344CB8AC3E}">
        <p14:creationId xmlns:p14="http://schemas.microsoft.com/office/powerpoint/2010/main" val="1162774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24012-BE9D-FF6C-5D9C-D5FC09681E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C8CCDB-80D2-B077-B62E-FF1B2A8E1CD0}"/>
              </a:ext>
            </a:extLst>
          </p:cNvPr>
          <p:cNvSpPr>
            <a:spLocks noGrp="1"/>
          </p:cNvSpPr>
          <p:nvPr>
            <p:ph type="title"/>
          </p:nvPr>
        </p:nvSpPr>
        <p:spPr>
          <a:xfrm>
            <a:off x="1724526" y="487673"/>
            <a:ext cx="9629274" cy="1325563"/>
          </a:xfrm>
        </p:spPr>
        <p:txBody>
          <a:bodyPr>
            <a:noAutofit/>
          </a:bodyPr>
          <a:lstStyle/>
          <a:p>
            <a:r>
              <a:rPr lang="en-US" sz="2800" b="1" dirty="0"/>
              <a:t>3.3 Continue to work with Hospices across Scotland and the Scottish Government to design and agree a funding model to meet the projected palliative care needs of the Scottish population</a:t>
            </a:r>
            <a:endParaRPr lang="en-GB" sz="2800" b="1" dirty="0"/>
          </a:p>
        </p:txBody>
      </p:sp>
      <p:sp>
        <p:nvSpPr>
          <p:cNvPr id="3" name="Content Placeholder 2">
            <a:extLst>
              <a:ext uri="{FF2B5EF4-FFF2-40B4-BE49-F238E27FC236}">
                <a16:creationId xmlns:a16="http://schemas.microsoft.com/office/drawing/2014/main" id="{690E1DB8-1F5B-4552-122B-A6B7D226CE6E}"/>
              </a:ext>
            </a:extLst>
          </p:cNvPr>
          <p:cNvSpPr>
            <a:spLocks noGrp="1"/>
          </p:cNvSpPr>
          <p:nvPr>
            <p:ph idx="1"/>
          </p:nvPr>
        </p:nvSpPr>
        <p:spPr>
          <a:xfrm>
            <a:off x="1724526" y="2190749"/>
            <a:ext cx="9934074" cy="4667251"/>
          </a:xfrm>
        </p:spPr>
        <p:txBody>
          <a:bodyPr vert="horz" lIns="0" tIns="45720" rIns="0" bIns="45720" rtlCol="0" anchor="t">
            <a:noAutofit/>
          </a:bodyPr>
          <a:lstStyle/>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Over the period of Year 1 of this strategy we</a:t>
            </a:r>
            <a:r>
              <a:rPr lang="en-US" sz="1100" b="1" spc="-55" dirty="0">
                <a:solidFill>
                  <a:schemeClr val="tx1"/>
                </a:solidFill>
                <a:latin typeface="Arial" panose="020B0604020202020204" pitchFamily="34" charset="0"/>
                <a:cs typeface="Arial" panose="020B0604020202020204" pitchFamily="34" charset="0"/>
              </a:rPr>
              <a:t> </a:t>
            </a:r>
            <a:r>
              <a:rPr lang="en-US" sz="1100" b="1" spc="-20" dirty="0">
                <a:solidFill>
                  <a:schemeClr val="tx1"/>
                </a:solidFill>
                <a:latin typeface="Arial" panose="020B0604020202020204" pitchFamily="34" charset="0"/>
                <a:cs typeface="Arial" panose="020B0604020202020204" pitchFamily="34" charset="0"/>
              </a:rPr>
              <a:t>have:</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Secured a national consensus agreement and appointed a national fundraiser for the Scottish Hospices.</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Worked collaboratively with the Scottish Hospices and Hospice UK to develop an agreed model of clinical service provision to support the funding framework discussions.</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Secured additional Governmental funding to support the pay award for 2024/25</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Secured agreement with Scottish Government to develop a sustainable funding framework for the hospice sector.</a:t>
            </a:r>
          </a:p>
          <a:p>
            <a:pPr marL="0" indent="0">
              <a:lnSpc>
                <a:spcPct val="120000"/>
              </a:lnSpc>
              <a:buNone/>
            </a:pP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Next steps:</a:t>
            </a:r>
          </a:p>
          <a:p>
            <a:pPr>
              <a:lnSpc>
                <a:spcPct val="100000"/>
              </a:lnSpc>
              <a:spcBef>
                <a:spcPts val="600"/>
              </a:spcBef>
            </a:pPr>
            <a:r>
              <a:rPr lang="en-US" sz="1100" dirty="0">
                <a:solidFill>
                  <a:srgbClr val="49494B"/>
                </a:solidFill>
                <a:latin typeface="Arial"/>
                <a:cs typeface="Arial"/>
              </a:rPr>
              <a:t>Work with Scottish Government to define a funding framework and mechanism for dispensing the funds to the hospices.</a:t>
            </a:r>
          </a:p>
          <a:p>
            <a:pPr>
              <a:lnSpc>
                <a:spcPct val="100000"/>
              </a:lnSpc>
              <a:spcBef>
                <a:spcPts val="600"/>
              </a:spcBef>
            </a:pPr>
            <a:r>
              <a:rPr lang="en-US" sz="1100" dirty="0">
                <a:solidFill>
                  <a:srgbClr val="49494B"/>
                </a:solidFill>
                <a:latin typeface="Arial"/>
                <a:cs typeface="Arial"/>
              </a:rPr>
              <a:t>Incorporate the national work developing a minimum data set into the funding framework project.</a:t>
            </a:r>
          </a:p>
          <a:p>
            <a:pPr>
              <a:lnSpc>
                <a:spcPct val="100000"/>
              </a:lnSpc>
              <a:spcBef>
                <a:spcPts val="600"/>
              </a:spcBef>
            </a:pPr>
            <a:r>
              <a:rPr lang="en-US" sz="1100" dirty="0">
                <a:solidFill>
                  <a:srgbClr val="49494B"/>
                </a:solidFill>
                <a:latin typeface="Arial"/>
                <a:cs typeface="Arial"/>
              </a:rPr>
              <a:t>Secure national agreement and mechanisms for specific money to support annual pay awards.</a:t>
            </a:r>
          </a:p>
        </p:txBody>
      </p:sp>
    </p:spTree>
    <p:extLst>
      <p:ext uri="{BB962C8B-B14F-4D97-AF65-F5344CB8AC3E}">
        <p14:creationId xmlns:p14="http://schemas.microsoft.com/office/powerpoint/2010/main" val="280863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87756-5FBB-18E6-9100-B1F16AEEBE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A2CF5D-B149-37E6-9EE4-5D8B0F0DEFE7}"/>
              </a:ext>
            </a:extLst>
          </p:cNvPr>
          <p:cNvSpPr>
            <a:spLocks noGrp="1"/>
          </p:cNvSpPr>
          <p:nvPr>
            <p:ph type="title"/>
          </p:nvPr>
        </p:nvSpPr>
        <p:spPr/>
        <p:txBody>
          <a:bodyPr>
            <a:noAutofit/>
          </a:bodyPr>
          <a:lstStyle/>
          <a:p>
            <a:r>
              <a:rPr lang="en-US" sz="2800" b="1" dirty="0"/>
              <a:t>3.4 Embrace new technological opportunities in order that we maximise our impact, address gaps, solve problems and enable safe, efficient and effective use of resources</a:t>
            </a:r>
            <a:endParaRPr lang="en-GB" sz="2800" b="1" dirty="0"/>
          </a:p>
        </p:txBody>
      </p:sp>
      <p:sp>
        <p:nvSpPr>
          <p:cNvPr id="3" name="Content Placeholder 2">
            <a:extLst>
              <a:ext uri="{FF2B5EF4-FFF2-40B4-BE49-F238E27FC236}">
                <a16:creationId xmlns:a16="http://schemas.microsoft.com/office/drawing/2014/main" id="{E62FE626-4E30-893A-18B6-54104F8BACC7}"/>
              </a:ext>
            </a:extLst>
          </p:cNvPr>
          <p:cNvSpPr>
            <a:spLocks noGrp="1"/>
          </p:cNvSpPr>
          <p:nvPr>
            <p:ph idx="1"/>
          </p:nvPr>
        </p:nvSpPr>
        <p:spPr>
          <a:xfrm>
            <a:off x="1724526" y="1825624"/>
            <a:ext cx="9934074" cy="4667251"/>
          </a:xfrm>
        </p:spPr>
        <p:txBody>
          <a:bodyPr vert="horz" lIns="0" tIns="45720" rIns="0" bIns="45720" rtlCol="0" anchor="t">
            <a:noAutofit/>
          </a:bodyPr>
          <a:lstStyle/>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Over the period of Year 1 of this strategy we</a:t>
            </a:r>
            <a:r>
              <a:rPr lang="en-US" sz="1100" b="1" spc="-55" dirty="0">
                <a:solidFill>
                  <a:schemeClr val="tx1"/>
                </a:solidFill>
                <a:latin typeface="Arial" panose="020B0604020202020204" pitchFamily="34" charset="0"/>
                <a:cs typeface="Arial" panose="020B0604020202020204" pitchFamily="34" charset="0"/>
              </a:rPr>
              <a:t> </a:t>
            </a:r>
            <a:r>
              <a:rPr lang="en-US" sz="1100" b="1" spc="-20" dirty="0">
                <a:solidFill>
                  <a:schemeClr val="tx1"/>
                </a:solidFill>
                <a:latin typeface="Arial" panose="020B0604020202020204" pitchFamily="34" charset="0"/>
                <a:cs typeface="Arial" panose="020B0604020202020204" pitchFamily="34" charset="0"/>
              </a:rPr>
              <a:t>have:</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Moved all our IT software platforms to a cloud-based version.</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Replaced our phone system with an internet-based system.</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Improved our cybersecurity across all users.</a:t>
            </a:r>
          </a:p>
          <a:p>
            <a:pPr>
              <a:lnSpc>
                <a:spcPct val="120000"/>
              </a:lnSpc>
            </a:pPr>
            <a:r>
              <a:rPr lang="en-US" sz="1100" b="1" spc="-20" dirty="0">
                <a:solidFill>
                  <a:schemeClr val="tx1"/>
                </a:solidFill>
                <a:latin typeface="Arial" panose="020B0604020202020204" pitchFamily="34" charset="0"/>
                <a:cs typeface="Arial" panose="020B0604020202020204" pitchFamily="34" charset="0"/>
              </a:rPr>
              <a:t>Recruited a lead for digital services who is developing our digital strategy.</a:t>
            </a:r>
          </a:p>
          <a:p>
            <a:pPr marL="0" indent="0">
              <a:lnSpc>
                <a:spcPct val="120000"/>
              </a:lnSpc>
              <a:buNone/>
            </a:pPr>
            <a:endParaRPr lang="en-US" sz="1100" b="1" spc="-20" dirty="0">
              <a:solidFill>
                <a:schemeClr val="tx1"/>
              </a:solidFill>
              <a:latin typeface="Arial" panose="020B0604020202020204" pitchFamily="34" charset="0"/>
              <a:cs typeface="Arial" panose="020B0604020202020204" pitchFamily="34" charset="0"/>
            </a:endParaRPr>
          </a:p>
          <a:p>
            <a:pPr marL="0" indent="0">
              <a:lnSpc>
                <a:spcPct val="120000"/>
              </a:lnSpc>
              <a:buNone/>
            </a:pPr>
            <a:r>
              <a:rPr lang="en-US" sz="1100" b="1" dirty="0">
                <a:solidFill>
                  <a:schemeClr val="tx1"/>
                </a:solidFill>
                <a:latin typeface="Arial" panose="020B0604020202020204" pitchFamily="34" charset="0"/>
                <a:cs typeface="Arial" panose="020B0604020202020204" pitchFamily="34" charset="0"/>
              </a:rPr>
              <a:t>Next steps:</a:t>
            </a:r>
          </a:p>
          <a:p>
            <a:pPr>
              <a:lnSpc>
                <a:spcPct val="100000"/>
              </a:lnSpc>
              <a:spcBef>
                <a:spcPts val="600"/>
              </a:spcBef>
            </a:pPr>
            <a:r>
              <a:rPr lang="en-US" sz="1100" dirty="0">
                <a:solidFill>
                  <a:srgbClr val="49494B"/>
                </a:solidFill>
                <a:latin typeface="Arial"/>
                <a:cs typeface="Arial"/>
              </a:rPr>
              <a:t>Review our cybersecurity measures to ensure we minimise ongoing risks.</a:t>
            </a:r>
          </a:p>
          <a:p>
            <a:pPr>
              <a:lnSpc>
                <a:spcPct val="100000"/>
              </a:lnSpc>
              <a:spcBef>
                <a:spcPts val="600"/>
              </a:spcBef>
            </a:pPr>
            <a:r>
              <a:rPr lang="en-US" sz="1100" dirty="0">
                <a:solidFill>
                  <a:srgbClr val="49494B"/>
                </a:solidFill>
                <a:latin typeface="Arial"/>
                <a:cs typeface="Arial"/>
              </a:rPr>
              <a:t>Conduct an assessment of IT needs across the hospice.</a:t>
            </a:r>
          </a:p>
          <a:p>
            <a:pPr>
              <a:lnSpc>
                <a:spcPct val="100000"/>
              </a:lnSpc>
              <a:spcBef>
                <a:spcPts val="600"/>
              </a:spcBef>
            </a:pPr>
            <a:r>
              <a:rPr lang="en-US" sz="1100" dirty="0">
                <a:solidFill>
                  <a:srgbClr val="49494B"/>
                </a:solidFill>
                <a:latin typeface="Arial"/>
                <a:cs typeface="Arial"/>
              </a:rPr>
              <a:t>Implement the digital ward project which aims to harness technology to enhance care provision.</a:t>
            </a:r>
          </a:p>
          <a:p>
            <a:pPr>
              <a:lnSpc>
                <a:spcPct val="100000"/>
              </a:lnSpc>
              <a:spcBef>
                <a:spcPts val="600"/>
              </a:spcBef>
            </a:pPr>
            <a:r>
              <a:rPr lang="en-US" sz="1100" dirty="0">
                <a:solidFill>
                  <a:srgbClr val="49494B"/>
                </a:solidFill>
                <a:latin typeface="Arial"/>
                <a:cs typeface="Arial"/>
              </a:rPr>
              <a:t>Consider the role of AI in the Hospice.</a:t>
            </a:r>
          </a:p>
          <a:p>
            <a:pPr>
              <a:lnSpc>
                <a:spcPct val="100000"/>
              </a:lnSpc>
              <a:spcBef>
                <a:spcPts val="600"/>
              </a:spcBef>
            </a:pPr>
            <a:r>
              <a:rPr lang="en-US" sz="1100" dirty="0">
                <a:solidFill>
                  <a:srgbClr val="49494B"/>
                </a:solidFill>
                <a:latin typeface="Arial"/>
                <a:cs typeface="Arial"/>
              </a:rPr>
              <a:t>Review the Digital team structure and roles to support the emerging strategy. </a:t>
            </a:r>
          </a:p>
        </p:txBody>
      </p:sp>
    </p:spTree>
    <p:extLst>
      <p:ext uri="{BB962C8B-B14F-4D97-AF65-F5344CB8AC3E}">
        <p14:creationId xmlns:p14="http://schemas.microsoft.com/office/powerpoint/2010/main" val="402571273"/>
      </p:ext>
    </p:extLst>
  </p:cSld>
  <p:clrMapOvr>
    <a:masterClrMapping/>
  </p:clrMapOvr>
</p:sld>
</file>

<file path=ppt/theme/theme1.xml><?xml version="1.0" encoding="utf-8"?>
<a:theme xmlns:a="http://schemas.openxmlformats.org/drawingml/2006/main" name="MASTER Front Page">
  <a:themeElements>
    <a:clrScheme name="pattern color">
      <a:dk1>
        <a:srgbClr val="49494B"/>
      </a:dk1>
      <a:lt1>
        <a:srgbClr val="FFFFFF"/>
      </a:lt1>
      <a:dk2>
        <a:srgbClr val="49494B"/>
      </a:dk2>
      <a:lt2>
        <a:srgbClr val="FEFCFF"/>
      </a:lt2>
      <a:accent1>
        <a:srgbClr val="1D46F3"/>
      </a:accent1>
      <a:accent2>
        <a:srgbClr val="FE5757"/>
      </a:accent2>
      <a:accent3>
        <a:srgbClr val="FE0061"/>
      </a:accent3>
      <a:accent4>
        <a:srgbClr val="A905B7"/>
      </a:accent4>
      <a:accent5>
        <a:srgbClr val="7030BD"/>
      </a:accent5>
      <a:accent6>
        <a:srgbClr val="3C4EBC"/>
      </a:accent6>
      <a:hlink>
        <a:srgbClr val="5352F5"/>
      </a:hlink>
      <a:folHlink>
        <a:srgbClr val="BFBFBF"/>
      </a:folHlink>
    </a:clrScheme>
    <a:fontScheme name="Source Sans Pro Bold and Regular">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CH Powerpoint Template">
  <a:themeElements>
    <a:clrScheme name="pattern color">
      <a:dk1>
        <a:srgbClr val="49494B"/>
      </a:dk1>
      <a:lt1>
        <a:srgbClr val="FFFFFF"/>
      </a:lt1>
      <a:dk2>
        <a:srgbClr val="49494B"/>
      </a:dk2>
      <a:lt2>
        <a:srgbClr val="FEFCFF"/>
      </a:lt2>
      <a:accent1>
        <a:srgbClr val="1D46F3"/>
      </a:accent1>
      <a:accent2>
        <a:srgbClr val="FE5757"/>
      </a:accent2>
      <a:accent3>
        <a:srgbClr val="FE0061"/>
      </a:accent3>
      <a:accent4>
        <a:srgbClr val="A905B7"/>
      </a:accent4>
      <a:accent5>
        <a:srgbClr val="7030BD"/>
      </a:accent5>
      <a:accent6>
        <a:srgbClr val="3C4EBC"/>
      </a:accent6>
      <a:hlink>
        <a:srgbClr val="5352F5"/>
      </a:hlink>
      <a:folHlink>
        <a:srgbClr val="BFBFBF"/>
      </a:folHlink>
    </a:clrScheme>
    <a:fontScheme name="Source Sans Pro Bold and Regular">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03E0FC29C9BF4CAFA39875383E97CF" ma:contentTypeVersion="26" ma:contentTypeDescription="Create a new document." ma:contentTypeScope="" ma:versionID="27d0784200e1528625e919f6c495307b">
  <xsd:schema xmlns:xsd="http://www.w3.org/2001/XMLSchema" xmlns:xs="http://www.w3.org/2001/XMLSchema" xmlns:p="http://schemas.microsoft.com/office/2006/metadata/properties" xmlns:ns2="dcff02b9-5787-4dc6-80f3-88b8995a0c98" xmlns:ns3="bd5917b9-1072-4542-a29f-7d9c03b8a6b1" targetNamespace="http://schemas.microsoft.com/office/2006/metadata/properties" ma:root="true" ma:fieldsID="9bd23f527cd7959baaaa65e1359fbfa4" ns2:_="" ns3:_="">
    <xsd:import namespace="dcff02b9-5787-4dc6-80f3-88b8995a0c98"/>
    <xsd:import namespace="bd5917b9-1072-4542-a29f-7d9c03b8a6b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Lastworkedon" minOccurs="0"/>
                <xsd:element ref="ns3:MediaLengthInSeconds" minOccurs="0"/>
                <xsd:element ref="ns3:lcf76f155ced4ddcb4097134ff3c332f" minOccurs="0"/>
                <xsd:element ref="ns2:TaxCatchAll" minOccurs="0"/>
                <xsd:element ref="ns3:MediaServiceObjectDetectorVersions" minOccurs="0"/>
                <xsd:element ref="ns3:Date2" minOccurs="0"/>
                <xsd:element ref="ns3:Person" minOccurs="0"/>
                <xsd:element ref="ns3:MediaServiceLocation" minOccurs="0"/>
                <xsd:element ref="ns3:MediaServiceSearchProperties" minOccurs="0"/>
                <xsd:element ref="ns3:Lastmodified"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ff02b9-5787-4dc6-80f3-88b8995a0c9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b77e6fa-5641-42d0-8581-e64e4d70808c}" ma:internalName="TaxCatchAll" ma:showField="CatchAllData" ma:web="dcff02b9-5787-4dc6-80f3-88b8995a0c9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d5917b9-1072-4542-a29f-7d9c03b8a6b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astworkedon" ma:index="19" nillable="true" ma:displayName="Last worked on" ma:format="DateTime" ma:internalName="Lastworkedon">
      <xsd:simpleType>
        <xsd:restriction base="dms:DateTime"/>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e436081-a7e4-4924-878c-1a1ec49134d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Date2" ma:index="25" nillable="true" ma:displayName="Date" ma:default="[today]" ma:format="DateTime" ma:internalName="Date2">
      <xsd:simpleType>
        <xsd:restriction base="dms:DateTime"/>
      </xsd:simpleType>
    </xsd:element>
    <xsd:element name="Person" ma:index="26" nillable="true" ma:displayName="Person" ma:format="Dropdown" ma:list="UserInfo" ma:SharePointGroup="0" ma:internalName="Person">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7" nillable="true" ma:displayName="Location" ma:indexed="true" ma:internalName="MediaServiceLocation"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Lastmodified" ma:index="29" nillable="true" ma:displayName="Last modified" ma:default="[today]" ma:format="DateTime" ma:internalName="Lastmodified">
      <xsd:simpleType>
        <xsd:restriction base="dms:DateTime"/>
      </xsd:simpleType>
    </xsd:element>
    <xsd:element name="MediaServiceBillingMetadata" ma:index="3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d5917b9-1072-4542-a29f-7d9c03b8a6b1">
      <Terms xmlns="http://schemas.microsoft.com/office/infopath/2007/PartnerControls"/>
    </lcf76f155ced4ddcb4097134ff3c332f>
    <TaxCatchAll xmlns="dcff02b9-5787-4dc6-80f3-88b8995a0c98" xsi:nil="true"/>
    <SharedWithUsers xmlns="dcff02b9-5787-4dc6-80f3-88b8995a0c98">
      <UserInfo>
        <DisplayName>Rebecca Chaddock</DisplayName>
        <AccountId>112</AccountId>
        <AccountType/>
      </UserInfo>
      <UserInfo>
        <DisplayName>Adam Underwood</DisplayName>
        <AccountId>479</AccountId>
        <AccountType/>
      </UserInfo>
    </SharedWithUsers>
    <Person xmlns="bd5917b9-1072-4542-a29f-7d9c03b8a6b1">
      <UserInfo>
        <DisplayName/>
        <AccountId xsi:nil="true"/>
        <AccountType/>
      </UserInfo>
    </Person>
    <Lastmodified xmlns="bd5917b9-1072-4542-a29f-7d9c03b8a6b1">2025-11-11T07:42:58+00:00</Lastmodified>
    <Lastworkedon xmlns="bd5917b9-1072-4542-a29f-7d9c03b8a6b1" xsi:nil="true"/>
    <Date2 xmlns="bd5917b9-1072-4542-a29f-7d9c03b8a6b1">2025-11-11T07:42:58+00:00</Date2>
  </documentManagement>
</p:properties>
</file>

<file path=customXml/itemProps1.xml><?xml version="1.0" encoding="utf-8"?>
<ds:datastoreItem xmlns:ds="http://schemas.openxmlformats.org/officeDocument/2006/customXml" ds:itemID="{65A34301-7E43-4861-8A88-73B56AFA2EA9}">
  <ds:schemaRefs>
    <ds:schemaRef ds:uri="http://schemas.microsoft.com/sharepoint/v3/contenttype/forms"/>
  </ds:schemaRefs>
</ds:datastoreItem>
</file>

<file path=customXml/itemProps2.xml><?xml version="1.0" encoding="utf-8"?>
<ds:datastoreItem xmlns:ds="http://schemas.openxmlformats.org/officeDocument/2006/customXml" ds:itemID="{F6967152-A5CB-400B-BD01-F63578B8D5A6}">
  <ds:schemaRefs>
    <ds:schemaRef ds:uri="bd5917b9-1072-4542-a29f-7d9c03b8a6b1"/>
    <ds:schemaRef ds:uri="dcff02b9-5787-4dc6-80f3-88b8995a0c9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56DF0FA-8792-4352-9820-B43592E5F889}">
  <ds:schemaRefs>
    <ds:schemaRef ds:uri="97e9f1a7-8215-4442-9c37-052ed437566d"/>
    <ds:schemaRef ds:uri="9a17df5d-59cf-4356-978e-52618d84b7bd"/>
    <ds:schemaRef ds:uri="bd5917b9-1072-4542-a29f-7d9c03b8a6b1"/>
    <ds:schemaRef ds:uri="dcff02b9-5787-4dc6-80f3-88b8995a0c9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160</TotalTime>
  <Words>2451</Words>
  <Application>Microsoft Office PowerPoint</Application>
  <PresentationFormat>Widescreen</PresentationFormat>
  <Paragraphs>157</Paragraphs>
  <Slides>16</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16</vt:i4>
      </vt:variant>
    </vt:vector>
  </HeadingPairs>
  <TitlesOfParts>
    <vt:vector size="24" baseType="lpstr">
      <vt:lpstr>Aptos</vt:lpstr>
      <vt:lpstr>Aptos Display</vt:lpstr>
      <vt:lpstr>Arial</vt:lpstr>
      <vt:lpstr>Calibri</vt:lpstr>
      <vt:lpstr>Source Sans Pro</vt:lpstr>
      <vt:lpstr>MASTER Front Page</vt:lpstr>
      <vt:lpstr>SCH Powerpoint Template</vt:lpstr>
      <vt:lpstr>Office Theme</vt:lpstr>
      <vt:lpstr>PowerPoint Presentation</vt:lpstr>
      <vt:lpstr>PowerPoint Presentation</vt:lpstr>
      <vt:lpstr>PowerPoint Presentation</vt:lpstr>
      <vt:lpstr>1.1 Work with partners to create a shared understanding of current and projected palliative care needs, resources and assets</vt:lpstr>
      <vt:lpstr>1.2 Explore the needs, wants and barriers which affect people accessing the care and support they need</vt:lpstr>
      <vt:lpstr>1.3 Work in partnership internally, and externally, to develop targeted, person-centred, joined up services to address areas of priority</vt:lpstr>
      <vt:lpstr>PowerPoint Presentation</vt:lpstr>
      <vt:lpstr>2.1 Work with our team to ensure we are a great place to work for everyone involved with our services</vt:lpstr>
      <vt:lpstr>2.2 Attract and retain exceptional people</vt:lpstr>
      <vt:lpstr>2.3 Build on our innovative shared leadership approach</vt:lpstr>
      <vt:lpstr>2.4 Prepare our people for the palliative care provision of the future</vt:lpstr>
      <vt:lpstr>PowerPoint Presentation</vt:lpstr>
      <vt:lpstr>3.1 Create and deliver a diverse, innovative income generation strategy which will enable us to continue to provide sustainable hospice care locally</vt:lpstr>
      <vt:lpstr>3.2 Create an environmentally responsible culture by empowering our teams with the knowledge and skills to more efficiently manage our energy use, ventilation, transport, procurement and waste, with the ultimate aim of reducing our carbon footprint</vt:lpstr>
      <vt:lpstr>3.3 Continue to work with Hospices across Scotland and the Scottish Government to design and agree a funding model to meet the projected palliative care needs of the Scottish population</vt:lpstr>
      <vt:lpstr>3.4 Embrace new technological opportunities in order that we maximise our impact, address gaps, solve problems and enable safe, efficient and effective use of resources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ShapeSlide</dc:creator>
  <cp:keywords/>
  <dc:description/>
  <cp:lastModifiedBy>Dr Duncan Brown</cp:lastModifiedBy>
  <cp:revision>7</cp:revision>
  <cp:lastPrinted>2025-03-21T14:18:55Z</cp:lastPrinted>
  <dcterms:created xsi:type="dcterms:W3CDTF">2017-08-07T02:30:58Z</dcterms:created>
  <dcterms:modified xsi:type="dcterms:W3CDTF">2025-12-17T12:03:00Z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0x010100E803E0FC29C9BF4CAFA39875383E97CF</vt:lpwstr>
  </property>
  <property fmtid="{D5CDD505-2E9C-101B-9397-08002B2CF9AE}" pid="3" name="MSIP_Label_059fba1a-bf0a-4f22-9199-73d031ed2d45_Enabled">
    <vt:lpwstr>true</vt:lpwstr>
  </property>
  <property fmtid="{D5CDD505-2E9C-101B-9397-08002B2CF9AE}" pid="4" name="MSIP_Label_059fba1a-bf0a-4f22-9199-73d031ed2d45_SetDate">
    <vt:lpwstr>2022-04-13T13:47:01Z</vt:lpwstr>
  </property>
  <property fmtid="{D5CDD505-2E9C-101B-9397-08002B2CF9AE}" pid="5" name="MSIP_Label_059fba1a-bf0a-4f22-9199-73d031ed2d45_Method">
    <vt:lpwstr>Standard</vt:lpwstr>
  </property>
  <property fmtid="{D5CDD505-2E9C-101B-9397-08002B2CF9AE}" pid="6" name="MSIP_Label_059fba1a-bf0a-4f22-9199-73d031ed2d45_Name">
    <vt:lpwstr>Official label</vt:lpwstr>
  </property>
  <property fmtid="{D5CDD505-2E9C-101B-9397-08002B2CF9AE}" pid="7" name="MSIP_Label_059fba1a-bf0a-4f22-9199-73d031ed2d45_SiteId">
    <vt:lpwstr>e2b41bea-839b-422a-bb11-02c39aad5609</vt:lpwstr>
  </property>
  <property fmtid="{D5CDD505-2E9C-101B-9397-08002B2CF9AE}" pid="8" name="MSIP_Label_059fba1a-bf0a-4f22-9199-73d031ed2d45_ActionId">
    <vt:lpwstr>4e078f7c-8c24-459c-b119-1f475c5ff39f</vt:lpwstr>
  </property>
  <property fmtid="{D5CDD505-2E9C-101B-9397-08002B2CF9AE}" pid="9" name="MSIP_Label_059fba1a-bf0a-4f22-9199-73d031ed2d45_ContentBits">
    <vt:lpwstr>1</vt:lpwstr>
  </property>
  <property fmtid="{D5CDD505-2E9C-101B-9397-08002B2CF9AE}" pid="10" name="ClassificationContentMarkingHeaderLocations">
    <vt:lpwstr>MASTER Front Page:3\SCH Powerpoint Template:7</vt:lpwstr>
  </property>
  <property fmtid="{D5CDD505-2E9C-101B-9397-08002B2CF9AE}" pid="11" name="ClassificationContentMarkingHeaderText">
    <vt:lpwstr>Official</vt:lpwstr>
  </property>
  <property fmtid="{D5CDD505-2E9C-101B-9397-08002B2CF9AE}" pid="12" name="MediaServiceImageTags">
    <vt:lpwstr/>
  </property>
  <property fmtid="{D5CDD505-2E9C-101B-9397-08002B2CF9AE}" pid="13" name="MSIP_Label_059fba1a-bf0a-4f22-9199-73d031ed2d45_Tag">
    <vt:lpwstr>10, 3, 0, 2</vt:lpwstr>
  </property>
</Properties>
</file>